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80" r:id="rId1"/>
  </p:sldMasterIdLst>
  <p:notesMasterIdLst>
    <p:notesMasterId r:id="rId17"/>
  </p:notesMasterIdLst>
  <p:sldIdLst>
    <p:sldId id="256" r:id="rId2"/>
    <p:sldId id="257" r:id="rId3"/>
    <p:sldId id="259" r:id="rId4"/>
    <p:sldId id="260" r:id="rId5"/>
    <p:sldId id="269" r:id="rId6"/>
    <p:sldId id="272" r:id="rId7"/>
    <p:sldId id="271" r:id="rId8"/>
    <p:sldId id="273" r:id="rId9"/>
    <p:sldId id="270" r:id="rId10"/>
    <p:sldId id="261" r:id="rId11"/>
    <p:sldId id="262" r:id="rId12"/>
    <p:sldId id="264" r:id="rId13"/>
    <p:sldId id="265" r:id="rId14"/>
    <p:sldId id="267" r:id="rId15"/>
    <p:sldId id="268" r:id="rId16"/>
  </p:sldIdLst>
  <p:sldSz cx="18288000" cy="10287000"/>
  <p:notesSz cx="6858000" cy="9144000"/>
  <p:embeddedFontLst>
    <p:embeddedFont>
      <p:font typeface="Calibri" pitchFamily="34" charset="0"/>
      <p:regular r:id="rId18"/>
      <p:bold r:id="rId19"/>
      <p:italic r:id="rId20"/>
      <p:boldItalic r:id="rId21"/>
    </p:embeddedFont>
    <p:embeddedFont>
      <p:font typeface="Euro Script" charset="0"/>
      <p:regular r:id="rId22"/>
      <p:bold r:id="rId23"/>
    </p:embeddedFont>
    <p:embeddedFont>
      <p:font typeface="Franklin Gothic Book" pitchFamily="34" charset="0"/>
      <p:regular r:id="rId24"/>
      <p:italic r:id="rId25"/>
    </p:embeddedFont>
    <p:embeddedFont>
      <p:font typeface="Franklin Gothic Medium" pitchFamily="34" charset="0"/>
      <p:regular r:id="rId26"/>
      <p:italic r:id="rId27"/>
    </p:embeddedFont>
    <p:embeddedFont>
      <p:font typeface="Aileron Regular" charset="0"/>
      <p:bold r:id="rId28"/>
      <p:italic r:id="rId29"/>
    </p:embeddedFont>
  </p:embeddedFontLst>
  <p:defaultTextStyle>
    <a:defPPr>
      <a:defRPr lang="en-US"/>
    </a:defPPr>
    <a:lvl1pPr marL="0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93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86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78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71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64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57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48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42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71" d="100"/>
          <a:sy n="71" d="100"/>
        </p:scale>
        <p:origin x="-108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B1C3E7-A0EC-4896-93ED-2406DFE17C51}" type="datetimeFigureOut">
              <a:rPr lang="it-IT" smtClean="0"/>
              <a:t>19/10/2022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7F9937-766B-4165-90DD-56A2ADE47E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0161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93" algn="l" defTabSz="9143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86" algn="l" defTabSz="9143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78" algn="l" defTabSz="9143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71" algn="l" defTabSz="9143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64" algn="l" defTabSz="9143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57" algn="l" defTabSz="9143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48" algn="l" defTabSz="9143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42" algn="l" defTabSz="9143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F9937-766B-4165-90DD-56A2ADE47E68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1359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3971925"/>
            <a:ext cx="7143750" cy="6315075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4760" y="-1387"/>
            <a:ext cx="18292760" cy="10288388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1634225" y="2595604"/>
            <a:ext cx="11297246" cy="1806459"/>
          </a:xfrm>
        </p:spPr>
        <p:txBody>
          <a:bodyPr bIns="16328" anchor="b"/>
          <a:lstStyle>
            <a:lvl1pPr>
              <a:defRPr sz="57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2424555" y="3706388"/>
            <a:ext cx="13022262" cy="493889"/>
          </a:xfrm>
        </p:spPr>
        <p:txBody>
          <a:bodyPr tIns="16328">
            <a:normAutofit/>
          </a:bodyPr>
          <a:lstStyle>
            <a:lvl1pPr marL="0" indent="0" algn="l">
              <a:buNone/>
              <a:defRPr kumimoji="0" lang="en-US" sz="2500" b="0" i="0" u="none" strike="noStrike" kern="1200" cap="all" spc="714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816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8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2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6328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411959"/>
            <a:ext cx="4114800" cy="7017543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11959"/>
            <a:ext cx="12039600" cy="7017543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4760" y="-1387"/>
            <a:ext cx="18292760" cy="10288388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3971925"/>
            <a:ext cx="7143750" cy="6315075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638798" y="2590106"/>
            <a:ext cx="11301984" cy="1811264"/>
          </a:xfrm>
        </p:spPr>
        <p:txBody>
          <a:bodyPr bIns="16328" anchor="b"/>
          <a:lstStyle>
            <a:lvl1pPr algn="l">
              <a:defRPr kumimoji="0" lang="en-US" sz="57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63284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2432304" y="3702456"/>
            <a:ext cx="13021056" cy="493776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2500" b="0" i="0" u="none" strike="noStrike" kern="1200" cap="all" spc="714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816422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632844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449266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4pPr>
            <a:lvl5pPr marL="3265688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5pPr>
            <a:lvl6pPr marL="408211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6pPr>
            <a:lvl7pPr marL="4898532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7pPr>
            <a:lvl8pPr marL="571495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8pPr>
            <a:lvl9pPr marL="6531376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6328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5920" y="1645920"/>
            <a:ext cx="6400800" cy="5568696"/>
          </a:xfrm>
        </p:spPr>
        <p:txBody>
          <a:bodyPr/>
          <a:lstStyle>
            <a:lvl1pPr>
              <a:defRPr sz="50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00032" y="1645920"/>
            <a:ext cx="6400800" cy="5568696"/>
          </a:xfrm>
        </p:spPr>
        <p:txBody>
          <a:bodyPr/>
          <a:lstStyle>
            <a:lvl1pPr>
              <a:defRPr sz="50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1645920"/>
            <a:ext cx="6400800" cy="822960"/>
          </a:xfrm>
        </p:spPr>
        <p:txBody>
          <a:bodyPr anchor="b">
            <a:normAutofit/>
          </a:bodyPr>
          <a:lstStyle>
            <a:lvl1pPr marL="0" indent="0">
              <a:buNone/>
              <a:defRPr lang="en-US" sz="2500" b="0" kern="1200" cap="all" spc="714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816422" indent="0">
              <a:buNone/>
              <a:defRPr sz="3600" b="1"/>
            </a:lvl2pPr>
            <a:lvl3pPr marL="1632844" indent="0">
              <a:buNone/>
              <a:defRPr sz="3200" b="1"/>
            </a:lvl3pPr>
            <a:lvl4pPr marL="2449266" indent="0">
              <a:buNone/>
              <a:defRPr sz="2900" b="1"/>
            </a:lvl4pPr>
            <a:lvl5pPr marL="3265688" indent="0">
              <a:buNone/>
              <a:defRPr sz="2900" b="1"/>
            </a:lvl5pPr>
            <a:lvl6pPr marL="4082110" indent="0">
              <a:buNone/>
              <a:defRPr sz="2900" b="1"/>
            </a:lvl6pPr>
            <a:lvl7pPr marL="4898532" indent="0">
              <a:buNone/>
              <a:defRPr sz="2900" b="1"/>
            </a:lvl7pPr>
            <a:lvl8pPr marL="5714954" indent="0">
              <a:buNone/>
              <a:defRPr sz="2900" b="1"/>
            </a:lvl8pPr>
            <a:lvl9pPr marL="6531376" indent="0">
              <a:buNone/>
              <a:defRPr sz="2900" b="1"/>
            </a:lvl9pPr>
          </a:lstStyle>
          <a:p>
            <a:pPr marL="0" lvl="0" indent="0" algn="l" defTabSz="163284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38300" y="2552772"/>
            <a:ext cx="6400800" cy="4663440"/>
          </a:xfrm>
        </p:spPr>
        <p:txBody>
          <a:bodyPr/>
          <a:lstStyle>
            <a:lvl1pPr>
              <a:defRPr sz="4300"/>
            </a:lvl1pPr>
            <a:lvl2pPr>
              <a:defRPr sz="36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400032" y="1645920"/>
            <a:ext cx="6400800" cy="822960"/>
          </a:xfrm>
        </p:spPr>
        <p:txBody>
          <a:bodyPr anchor="b">
            <a:normAutofit/>
          </a:bodyPr>
          <a:lstStyle>
            <a:lvl1pPr marL="0" indent="0">
              <a:buNone/>
              <a:defRPr lang="en-US" sz="2500" b="0" kern="1200" cap="all" spc="714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816422" indent="0">
              <a:buNone/>
              <a:defRPr sz="3600" b="1"/>
            </a:lvl2pPr>
            <a:lvl3pPr marL="1632844" indent="0">
              <a:buNone/>
              <a:defRPr sz="3200" b="1"/>
            </a:lvl3pPr>
            <a:lvl4pPr marL="2449266" indent="0">
              <a:buNone/>
              <a:defRPr sz="2900" b="1"/>
            </a:lvl4pPr>
            <a:lvl5pPr marL="3265688" indent="0">
              <a:buNone/>
              <a:defRPr sz="2900" b="1"/>
            </a:lvl5pPr>
            <a:lvl6pPr marL="4082110" indent="0">
              <a:buNone/>
              <a:defRPr sz="2900" b="1"/>
            </a:lvl6pPr>
            <a:lvl7pPr marL="4898532" indent="0">
              <a:buNone/>
              <a:defRPr sz="2900" b="1"/>
            </a:lvl7pPr>
            <a:lvl8pPr marL="5714954" indent="0">
              <a:buNone/>
              <a:defRPr sz="2900" b="1"/>
            </a:lvl8pPr>
            <a:lvl9pPr marL="6531376" indent="0">
              <a:buNone/>
              <a:defRPr sz="2900" b="1"/>
            </a:lvl9pPr>
          </a:lstStyle>
          <a:p>
            <a:pPr marL="0" lvl="0" indent="0" algn="l" defTabSz="163284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400032" y="2552772"/>
            <a:ext cx="6400800" cy="4663440"/>
          </a:xfrm>
        </p:spPr>
        <p:txBody>
          <a:bodyPr/>
          <a:lstStyle>
            <a:lvl1pPr>
              <a:defRPr sz="4300"/>
            </a:lvl1pPr>
            <a:lvl2pPr>
              <a:defRPr sz="36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3971925"/>
            <a:ext cx="7143750" cy="6315075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2581278" y="-2581275"/>
            <a:ext cx="10287000" cy="15449556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marL="0" algn="ctr" defTabSz="1632844" rtl="0" eaLnBrk="1" latinLnBrk="0" hangingPunct="1"/>
            <a:endParaRPr lang="en-US" sz="32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569860" y="2364155"/>
            <a:ext cx="10424160" cy="1634141"/>
          </a:xfrm>
        </p:spPr>
        <p:txBody>
          <a:bodyPr bIns="0" anchor="b"/>
          <a:lstStyle>
            <a:lvl1pPr algn="l">
              <a:defRPr kumimoji="0" lang="en-US" sz="50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63284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99105" y="3928368"/>
            <a:ext cx="7615558" cy="4987031"/>
          </a:xfrm>
        </p:spPr>
        <p:txBody>
          <a:bodyPr/>
          <a:lstStyle>
            <a:lvl1pPr>
              <a:defRPr sz="5700"/>
            </a:lvl1pPr>
            <a:lvl2pPr>
              <a:defRPr sz="5000"/>
            </a:lvl2pPr>
            <a:lvl3pPr>
              <a:defRPr sz="430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2595908" y="3380078"/>
            <a:ext cx="11589520" cy="934971"/>
          </a:xfrm>
        </p:spPr>
        <p:txBody>
          <a:bodyPr>
            <a:normAutofit/>
          </a:bodyPr>
          <a:lstStyle>
            <a:lvl1pPr marL="0" indent="0">
              <a:buNone/>
              <a:defRPr lang="en-US" sz="25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816422" indent="0">
              <a:buNone/>
              <a:defRPr sz="2100"/>
            </a:lvl2pPr>
            <a:lvl3pPr marL="1632844" indent="0">
              <a:buNone/>
              <a:defRPr sz="1800"/>
            </a:lvl3pPr>
            <a:lvl4pPr marL="2449266" indent="0">
              <a:buNone/>
              <a:defRPr sz="1600"/>
            </a:lvl4pPr>
            <a:lvl5pPr marL="3265688" indent="0">
              <a:buNone/>
              <a:defRPr sz="1600"/>
            </a:lvl5pPr>
            <a:lvl6pPr marL="4082110" indent="0">
              <a:buNone/>
              <a:defRPr sz="1600"/>
            </a:lvl6pPr>
            <a:lvl7pPr marL="4898532" indent="0">
              <a:buNone/>
              <a:defRPr sz="1600"/>
            </a:lvl7pPr>
            <a:lvl8pPr marL="5714954" indent="0">
              <a:buNone/>
              <a:defRPr sz="1600"/>
            </a:lvl8pPr>
            <a:lvl9pPr marL="6531376" indent="0">
              <a:buNone/>
              <a:defRPr sz="1600"/>
            </a:lvl9pPr>
          </a:lstStyle>
          <a:p>
            <a:pPr marL="0" marR="0" lvl="0" indent="0" algn="l" defTabSz="1632844" rtl="0" eaLnBrk="1" fontAlgn="auto" latinLnBrk="0" hangingPunct="1">
              <a:lnSpc>
                <a:spcPct val="100000"/>
              </a:lnSpc>
              <a:spcBef>
                <a:spcPts val="536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4057651" y="0"/>
            <a:ext cx="14230350" cy="10287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326569" anchor="ctr"/>
          <a:lstStyle>
            <a:lvl1pPr algn="r">
              <a:defRPr/>
            </a:lvl1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3971925"/>
            <a:ext cx="7143750" cy="6315075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7572375"/>
            <a:ext cx="7143750" cy="2714625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342394" y="2576252"/>
            <a:ext cx="10972800" cy="1301166"/>
          </a:xfrm>
        </p:spPr>
        <p:txBody>
          <a:bodyPr anchor="b"/>
          <a:lstStyle>
            <a:lvl1pPr algn="l">
              <a:defRPr sz="5000" b="0">
                <a:latin typeface="+mj-lt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2286959" y="3270794"/>
            <a:ext cx="12193090" cy="1110996"/>
          </a:xfrm>
        </p:spPr>
        <p:txBody>
          <a:bodyPr/>
          <a:lstStyle>
            <a:lvl1pPr marL="0" indent="0">
              <a:buNone/>
              <a:defRPr sz="2500">
                <a:solidFill>
                  <a:schemeClr val="tx2"/>
                </a:solidFill>
              </a:defRPr>
            </a:lvl1pPr>
            <a:lvl2pPr marL="816422" indent="0">
              <a:buNone/>
              <a:defRPr sz="2100"/>
            </a:lvl2pPr>
            <a:lvl3pPr marL="1632844" indent="0">
              <a:buNone/>
              <a:defRPr sz="1800"/>
            </a:lvl3pPr>
            <a:lvl4pPr marL="2449266" indent="0">
              <a:buNone/>
              <a:defRPr sz="1600"/>
            </a:lvl4pPr>
            <a:lvl5pPr marL="3265688" indent="0">
              <a:buNone/>
              <a:defRPr sz="1600"/>
            </a:lvl5pPr>
            <a:lvl6pPr marL="4082110" indent="0">
              <a:buNone/>
              <a:defRPr sz="1600"/>
            </a:lvl6pPr>
            <a:lvl7pPr marL="4898532" indent="0">
              <a:buNone/>
              <a:defRPr sz="1600"/>
            </a:lvl7pPr>
            <a:lvl8pPr marL="5714954" indent="0">
              <a:buNone/>
              <a:defRPr sz="1600"/>
            </a:lvl8pPr>
            <a:lvl9pPr marL="6531376" indent="0">
              <a:buNone/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4763" y="7575950"/>
            <a:ext cx="7148514" cy="2711052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4760" y="7576939"/>
            <a:ext cx="18292760" cy="2710064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920" y="548640"/>
            <a:ext cx="15041880" cy="822960"/>
          </a:xfrm>
          <a:prstGeom prst="rect">
            <a:avLst/>
          </a:prstGeom>
        </p:spPr>
        <p:txBody>
          <a:bodyPr vert="horz" lIns="163284" tIns="81642" rIns="163284" bIns="81642" rtlCol="0" anchor="ctr">
            <a:no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1650943"/>
            <a:ext cx="15041880" cy="5369774"/>
          </a:xfrm>
          <a:prstGeom prst="rect">
            <a:avLst/>
          </a:prstGeom>
        </p:spPr>
        <p:txBody>
          <a:bodyPr vert="horz" lIns="163284" tIns="81642" rIns="163284" bIns="81642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402336" y="8805672"/>
            <a:ext cx="4352544" cy="301752"/>
          </a:xfrm>
          <a:prstGeom prst="rect">
            <a:avLst/>
          </a:prstGeom>
        </p:spPr>
        <p:txBody>
          <a:bodyPr vert="horz" lIns="163284" tIns="81642" rIns="163284" bIns="81642" rtlCol="0" anchor="ctr"/>
          <a:lstStyle>
            <a:lvl1pPr algn="l">
              <a:defRPr sz="21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35028" y="9427683"/>
            <a:ext cx="9448800" cy="411480"/>
          </a:xfrm>
          <a:prstGeom prst="rect">
            <a:avLst/>
          </a:prstGeom>
        </p:spPr>
        <p:txBody>
          <a:bodyPr vert="horz" lIns="163284" tIns="81642" rIns="163284" bIns="81642" rtlCol="0" anchor="ctr"/>
          <a:lstStyle>
            <a:lvl1pPr algn="r">
              <a:defRPr sz="1800" cap="all" spc="357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802076" y="9256233"/>
            <a:ext cx="1005840" cy="75438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16328" tIns="16328" rIns="16328" bIns="16328" rtlCol="0" anchor="ctr">
            <a:normAutofit/>
          </a:bodyPr>
          <a:lstStyle>
            <a:lvl1pPr algn="ctr">
              <a:defRPr sz="29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1632844" rtl="0" eaLnBrk="1" latinLnBrk="0" hangingPunct="1">
        <a:spcBef>
          <a:spcPct val="0"/>
        </a:spcBef>
        <a:buNone/>
        <a:defRPr sz="5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12317" indent="-612317" algn="l" defTabSz="1632844" rtl="0" eaLnBrk="1" latinLnBrk="0" hangingPunct="1">
        <a:spcBef>
          <a:spcPts val="1429"/>
        </a:spcBef>
        <a:buFont typeface="Arial" pitchFamily="34" charset="0"/>
        <a:buNone/>
        <a:defRPr sz="29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310240" indent="-310240" algn="l" defTabSz="1632844" rtl="0" eaLnBrk="1" latinLnBrk="0" hangingPunct="1">
        <a:spcBef>
          <a:spcPts val="536"/>
        </a:spcBef>
        <a:buClr>
          <a:schemeClr val="accent2"/>
        </a:buClr>
        <a:buFont typeface="Wingdings" pitchFamily="2" charset="2"/>
        <a:buChar char="§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718451" indent="-293912" algn="l" defTabSz="1632844" rtl="0" eaLnBrk="1" latinLnBrk="0" hangingPunct="1">
        <a:spcBef>
          <a:spcPts val="536"/>
        </a:spcBef>
        <a:buClr>
          <a:schemeClr val="accent2"/>
        </a:buClr>
        <a:buFont typeface="Wingdings" pitchFamily="2" charset="2"/>
        <a:buChar char="§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126662" indent="-293912" algn="l" defTabSz="1632844" rtl="0" eaLnBrk="1" latinLnBrk="0" hangingPunct="1">
        <a:spcBef>
          <a:spcPts val="536"/>
        </a:spcBef>
        <a:buClr>
          <a:schemeClr val="accent2"/>
        </a:buClr>
        <a:buFont typeface="Wingdings" pitchFamily="2" charset="2"/>
        <a:buChar char="§"/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1534873" indent="-310240" algn="l" defTabSz="1632844" rtl="0" eaLnBrk="1" latinLnBrk="0" hangingPunct="1">
        <a:spcBef>
          <a:spcPts val="536"/>
        </a:spcBef>
        <a:buClr>
          <a:schemeClr val="accent2"/>
        </a:buClr>
        <a:buFont typeface="Wingdings" pitchFamily="2" charset="2"/>
        <a:buChar char="§"/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1959413" indent="-310240" algn="l" defTabSz="1632844" rtl="0" eaLnBrk="1" latinLnBrk="0" hangingPunct="1">
        <a:spcBef>
          <a:spcPts val="536"/>
        </a:spcBef>
        <a:buClr>
          <a:schemeClr val="accent2"/>
        </a:buClr>
        <a:buFont typeface="Wingdings" pitchFamily="2" charset="2"/>
        <a:buChar char="§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2416609" indent="-293912" algn="l" defTabSz="1632844" rtl="0" eaLnBrk="1" latinLnBrk="0" hangingPunct="1">
        <a:spcBef>
          <a:spcPts val="536"/>
        </a:spcBef>
        <a:buClr>
          <a:schemeClr val="accent2"/>
        </a:buClr>
        <a:buFont typeface="Wingdings" pitchFamily="2" charset="2"/>
        <a:buChar char="§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2824820" indent="-293912" algn="l" defTabSz="1632844" rtl="0" eaLnBrk="1" latinLnBrk="0" hangingPunct="1">
        <a:spcBef>
          <a:spcPts val="536"/>
        </a:spcBef>
        <a:buClr>
          <a:schemeClr val="accent2"/>
        </a:buClr>
        <a:buFont typeface="Wingdings" pitchFamily="2" charset="2"/>
        <a:buChar char="§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3200374" indent="-293912" algn="l" defTabSz="1632844" rtl="0" eaLnBrk="1" latinLnBrk="0" hangingPunct="1">
        <a:spcBef>
          <a:spcPts val="536"/>
        </a:spcBef>
        <a:buClr>
          <a:schemeClr val="accent2"/>
        </a:buClr>
        <a:buFont typeface="Wingdings" pitchFamily="2" charset="2"/>
        <a:buChar char="§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32844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422" algn="l" defTabSz="1632844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844" algn="l" defTabSz="1632844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266" algn="l" defTabSz="1632844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688" algn="l" defTabSz="1632844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2110" algn="l" defTabSz="1632844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532" algn="l" defTabSz="1632844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954" algn="l" defTabSz="1632844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376" algn="l" defTabSz="1632844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882153" y="2124635"/>
            <a:ext cx="12269146" cy="4828535"/>
            <a:chOff x="0" y="19050"/>
            <a:chExt cx="16562063" cy="5638689"/>
          </a:xfrm>
          <a:solidFill>
            <a:srgbClr val="7030A0"/>
          </a:solidFill>
        </p:grpSpPr>
        <p:sp>
          <p:nvSpPr>
            <p:cNvPr id="3" name="TextBox 3"/>
            <p:cNvSpPr txBox="1"/>
            <p:nvPr/>
          </p:nvSpPr>
          <p:spPr>
            <a:xfrm>
              <a:off x="0" y="19050"/>
              <a:ext cx="16562063" cy="530060"/>
            </a:xfrm>
            <a:prstGeom prst="rect">
              <a:avLst/>
            </a:prstGeom>
            <a:grp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066"/>
                </a:lnSpc>
              </a:pPr>
              <a:r>
                <a:rPr lang="en-US" sz="2700" b="1" spc="248" dirty="0">
                  <a:solidFill>
                    <a:srgbClr val="FFC000"/>
                  </a:solidFill>
                  <a:latin typeface="Aileron Regular"/>
                </a:rPr>
                <a:t>OTTOBRE 2022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496399" y="699116"/>
              <a:ext cx="9568354" cy="4958623"/>
            </a:xfrm>
            <a:prstGeom prst="rect">
              <a:avLst/>
            </a:prstGeom>
            <a:grp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00"/>
                </a:lnSpc>
              </a:pPr>
              <a:endParaRPr lang="en-US" sz="800" b="1" dirty="0" smtClean="0">
                <a:solidFill>
                  <a:schemeClr val="accent2"/>
                </a:solidFill>
                <a:latin typeface="Aileron Heavy"/>
              </a:endParaRPr>
            </a:p>
            <a:p>
              <a:pPr algn="ctr">
                <a:lnSpc>
                  <a:spcPts val="9600"/>
                </a:lnSpc>
              </a:pPr>
              <a:r>
                <a:rPr lang="en-US" sz="8000" b="1" dirty="0" err="1" smtClean="0">
                  <a:solidFill>
                    <a:schemeClr val="accent2"/>
                  </a:solidFill>
                  <a:latin typeface="Aileron Heavy"/>
                </a:rPr>
                <a:t>Scuole</a:t>
              </a:r>
              <a:endParaRPr lang="en-US" sz="8000" b="1" dirty="0">
                <a:solidFill>
                  <a:schemeClr val="accent2"/>
                </a:solidFill>
                <a:latin typeface="Aileron Heavy"/>
              </a:endParaRPr>
            </a:p>
            <a:p>
              <a:pPr algn="ctr">
                <a:lnSpc>
                  <a:spcPts val="9600"/>
                </a:lnSpc>
              </a:pPr>
              <a:r>
                <a:rPr lang="en-US" sz="8000" b="1" dirty="0">
                  <a:solidFill>
                    <a:schemeClr val="accent2"/>
                  </a:solidFill>
                  <a:latin typeface="Aileron Heavy"/>
                </a:rPr>
                <a:t>in</a:t>
              </a:r>
            </a:p>
            <a:p>
              <a:pPr algn="ctr">
                <a:lnSpc>
                  <a:spcPts val="9600"/>
                </a:lnSpc>
                <a:spcAft>
                  <a:spcPts val="2400"/>
                </a:spcAft>
              </a:pPr>
              <a:r>
                <a:rPr lang="en-US" sz="8000" b="1" dirty="0">
                  <a:solidFill>
                    <a:schemeClr val="accent2"/>
                  </a:solidFill>
                  <a:latin typeface="Aileron Heavy"/>
                </a:rPr>
                <a:t>STE@M</a:t>
              </a:r>
            </a:p>
          </p:txBody>
        </p:sp>
      </p:grp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598776"/>
            <a:ext cx="10744528" cy="2132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993723"/>
            <a:ext cx="1897439" cy="867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7907830" y="5746394"/>
            <a:ext cx="10106040" cy="531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02"/>
              </a:lnSpc>
            </a:pPr>
            <a:endParaRPr lang="en-US" sz="2700" spc="134" dirty="0">
              <a:solidFill>
                <a:srgbClr val="4D4A46"/>
              </a:solidFill>
              <a:latin typeface="Aileron Regular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343400" y="1983263"/>
            <a:ext cx="9144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Ciascuna rete può candidarsi esclusivamente per </a:t>
            </a:r>
            <a:r>
              <a:rPr lang="it-IT" sz="3200" b="1" spc="102" dirty="0">
                <a:solidFill>
                  <a:srgbClr val="4D4A46"/>
                </a:solidFill>
                <a:latin typeface="Aileron Heavy"/>
              </a:rPr>
              <a:t>una proposta progett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uale, pena l’inammissibilità di tutte le proposte a cui partecipi. </a:t>
            </a:r>
          </a:p>
          <a:p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Ciascuna Istituzione scolastica può aderire a </a:t>
            </a:r>
            <a:r>
              <a:rPr lang="it-IT" sz="3200" b="1" spc="102" dirty="0">
                <a:solidFill>
                  <a:srgbClr val="4D4A46"/>
                </a:solidFill>
                <a:latin typeface="Aileron Heavy"/>
              </a:rPr>
              <a:t>una sola </a:t>
            </a:r>
            <a:r>
              <a:rPr lang="it-IT" sz="3200" b="1" spc="102" dirty="0" smtClean="0">
                <a:solidFill>
                  <a:srgbClr val="4D4A46"/>
                </a:solidFill>
                <a:latin typeface="Aileron Heavy"/>
              </a:rPr>
              <a:t>rete</a:t>
            </a:r>
            <a:r>
              <a:rPr lang="it-IT" sz="3200" spc="102" dirty="0" smtClean="0">
                <a:solidFill>
                  <a:srgbClr val="4D4A46"/>
                </a:solidFill>
                <a:latin typeface="Aileron Heavy"/>
              </a:rPr>
              <a:t>.</a:t>
            </a:r>
            <a:endParaRPr lang="it-IT" sz="3200" spc="102" dirty="0">
              <a:solidFill>
                <a:srgbClr val="4D4A46"/>
              </a:solidFill>
              <a:latin typeface="Aileron Heavy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1201400" y="8877300"/>
            <a:ext cx="6324600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300"/>
              </a:spcAft>
            </a:pPr>
            <a:r>
              <a:rPr lang="it-IT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SEZIONE PER L’ATTUAZIONE DELLE POLITICHE DI GENERE</a:t>
            </a:r>
          </a:p>
          <a:p>
            <a:pPr algn="just">
              <a:spcAft>
                <a:spcPts val="300"/>
              </a:spcAft>
            </a:pPr>
            <a:r>
              <a:rPr lang="it-IT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SEGRETERIA GENERALE DELLA PRESIDENZA - REGIONE PUGLIA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0600" y="723900"/>
            <a:ext cx="4200525" cy="458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391400" y="723900"/>
            <a:ext cx="9673255" cy="65496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04800" y="1253947"/>
            <a:ext cx="5867400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00"/>
              </a:lnSpc>
            </a:pPr>
            <a:r>
              <a:rPr lang="en-US" sz="6400" b="1" spc="389" dirty="0" smtClean="0">
                <a:solidFill>
                  <a:srgbClr val="4D4A46"/>
                </a:solidFill>
                <a:latin typeface="Aileron Heavy"/>
              </a:rPr>
              <a:t>RISORSE</a:t>
            </a:r>
          </a:p>
          <a:p>
            <a:pPr>
              <a:lnSpc>
                <a:spcPts val="7200"/>
              </a:lnSpc>
            </a:pPr>
            <a:r>
              <a:rPr lang="en-US" sz="6400" b="1" spc="389" dirty="0" smtClean="0">
                <a:solidFill>
                  <a:srgbClr val="4D4A46"/>
                </a:solidFill>
                <a:latin typeface="Aileron Heavy"/>
              </a:rPr>
              <a:t>FINANZIARIE</a:t>
            </a:r>
            <a:endParaRPr lang="en-US" sz="6400" b="1" spc="389" dirty="0">
              <a:solidFill>
                <a:srgbClr val="4D4A46"/>
              </a:solidFill>
              <a:latin typeface="Aileron Heavy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8305800" y="1485901"/>
            <a:ext cx="8001000" cy="5386090"/>
            <a:chOff x="-1320800" y="-1617172"/>
            <a:chExt cx="11766349" cy="7809400"/>
          </a:xfrm>
        </p:grpSpPr>
        <p:sp>
          <p:nvSpPr>
            <p:cNvPr id="7" name="TextBox 7"/>
            <p:cNvSpPr txBox="1"/>
            <p:nvPr/>
          </p:nvSpPr>
          <p:spPr>
            <a:xfrm>
              <a:off x="-1320800" y="-1617172"/>
              <a:ext cx="11055149" cy="780940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8446"/>
                </a:lnSpc>
              </a:pPr>
              <a:r>
                <a:rPr lang="en-US" sz="8700" b="1" dirty="0" smtClean="0">
                  <a:solidFill>
                    <a:srgbClr val="FFFDFD"/>
                  </a:solidFill>
                  <a:latin typeface="Euro Script"/>
                </a:rPr>
                <a:t>160mila euro</a:t>
              </a:r>
            </a:p>
            <a:p>
              <a:pPr>
                <a:lnSpc>
                  <a:spcPts val="8446"/>
                </a:lnSpc>
              </a:pPr>
              <a:r>
                <a:rPr lang="en-US" sz="8700" b="1" dirty="0" err="1">
                  <a:solidFill>
                    <a:srgbClr val="FFFDFD"/>
                  </a:solidFill>
                  <a:latin typeface="Euro Script"/>
                </a:rPr>
                <a:t>c</a:t>
              </a:r>
              <a:r>
                <a:rPr lang="en-US" sz="8700" b="1" dirty="0" err="1" smtClean="0">
                  <a:solidFill>
                    <a:srgbClr val="FFFDFD"/>
                  </a:solidFill>
                  <a:latin typeface="Euro Script"/>
                </a:rPr>
                <a:t>omplessivi</a:t>
              </a:r>
              <a:endParaRPr lang="en-US" sz="8700" b="1" dirty="0" smtClean="0">
                <a:solidFill>
                  <a:srgbClr val="FFFDFD"/>
                </a:solidFill>
                <a:latin typeface="Euro Script"/>
              </a:endParaRPr>
            </a:p>
            <a:p>
              <a:pPr>
                <a:lnSpc>
                  <a:spcPts val="8446"/>
                </a:lnSpc>
              </a:pPr>
              <a:endParaRPr lang="en-US" sz="8700" b="1" dirty="0" smtClean="0">
                <a:solidFill>
                  <a:srgbClr val="FFFDFD"/>
                </a:solidFill>
                <a:latin typeface="Euro Script"/>
              </a:endParaRPr>
            </a:p>
            <a:p>
              <a:pPr>
                <a:lnSpc>
                  <a:spcPts val="8446"/>
                </a:lnSpc>
              </a:pPr>
              <a:r>
                <a:rPr lang="en-US" sz="8700" b="1" dirty="0" smtClean="0">
                  <a:solidFill>
                    <a:srgbClr val="FFFDFD"/>
                  </a:solidFill>
                  <a:latin typeface="Euro Script"/>
                </a:rPr>
                <a:t>10mila euro a </a:t>
              </a:r>
              <a:r>
                <a:rPr lang="en-US" sz="8700" b="1" dirty="0" err="1" smtClean="0">
                  <a:solidFill>
                    <a:srgbClr val="FFFDFD"/>
                  </a:solidFill>
                  <a:latin typeface="Euro Script"/>
                </a:rPr>
                <a:t>progetto</a:t>
              </a:r>
              <a:endParaRPr lang="en-US" sz="8700" b="1" dirty="0">
                <a:solidFill>
                  <a:srgbClr val="FFFDFD"/>
                </a:solidFill>
                <a:latin typeface="Euro Script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9525"/>
              <a:ext cx="10445549" cy="8720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052"/>
                </a:lnSpc>
              </a:pPr>
              <a:endParaRPr/>
            </a:p>
          </p:txBody>
        </p:sp>
      </p:grpSp>
      <p:sp>
        <p:nvSpPr>
          <p:cNvPr id="9" name="CasellaDiTesto 8"/>
          <p:cNvSpPr txBox="1"/>
          <p:nvPr/>
        </p:nvSpPr>
        <p:spPr>
          <a:xfrm>
            <a:off x="11201400" y="8877300"/>
            <a:ext cx="6324600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300"/>
              </a:spcAft>
            </a:pPr>
            <a:r>
              <a:rPr lang="it-IT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SEZIONE PER L’ATTUAZIONE DELLE POLITICHE DI GENERE</a:t>
            </a:r>
          </a:p>
          <a:p>
            <a:pPr algn="just">
              <a:spcAft>
                <a:spcPts val="300"/>
              </a:spcAft>
            </a:pPr>
            <a:r>
              <a:rPr lang="it-IT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SEGRETERIA GENERALE DELLA PRESIDENZA - REGIONE PUGLIA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93042" y="952500"/>
            <a:ext cx="9219794" cy="872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64"/>
              </a:lnSpc>
            </a:pPr>
            <a:r>
              <a:rPr lang="en-US" sz="6400" b="1" spc="330" dirty="0">
                <a:solidFill>
                  <a:srgbClr val="4D4A46"/>
                </a:solidFill>
                <a:latin typeface="Aileron Heavy"/>
              </a:rPr>
              <a:t>SPESE AMMISSIBILI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7432158" y="4670141"/>
            <a:ext cx="6145306" cy="2697033"/>
            <a:chOff x="494304" y="-114300"/>
            <a:chExt cx="7475017" cy="3596044"/>
          </a:xfrm>
        </p:grpSpPr>
        <p:sp>
          <p:nvSpPr>
            <p:cNvPr id="4" name="TextBox 4"/>
            <p:cNvSpPr txBox="1"/>
            <p:nvPr/>
          </p:nvSpPr>
          <p:spPr>
            <a:xfrm>
              <a:off x="494304" y="14295"/>
              <a:ext cx="1186101" cy="16072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9359"/>
                </a:lnSpc>
              </a:pPr>
              <a:r>
                <a:rPr lang="en-US" sz="7700" b="1" spc="455" dirty="0">
                  <a:solidFill>
                    <a:srgbClr val="4D4A46"/>
                  </a:solidFill>
                  <a:latin typeface="Aileron Heavy"/>
                </a:rPr>
                <a:t>3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982445" y="-114300"/>
              <a:ext cx="5986876" cy="14605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536"/>
                </a:lnSpc>
              </a:pPr>
              <a:r>
                <a:rPr lang="en-US" sz="3200" b="1" spc="252" dirty="0" err="1">
                  <a:solidFill>
                    <a:srgbClr val="4D4A46"/>
                  </a:solidFill>
                  <a:latin typeface="Aileron Regular"/>
                </a:rPr>
                <a:t>Acquisto</a:t>
              </a:r>
              <a:r>
                <a:rPr lang="en-US" sz="3200" b="1" spc="252" dirty="0">
                  <a:solidFill>
                    <a:srgbClr val="4D4A46"/>
                  </a:solidFill>
                  <a:latin typeface="Aileron Regular"/>
                </a:rPr>
                <a:t> di </a:t>
              </a:r>
              <a:r>
                <a:rPr lang="en-US" sz="3200" b="1" spc="252" dirty="0" err="1">
                  <a:solidFill>
                    <a:srgbClr val="4D4A46"/>
                  </a:solidFill>
                  <a:latin typeface="Aileron Regular"/>
                </a:rPr>
                <a:t>beni</a:t>
              </a:r>
              <a:endParaRPr lang="en-US" sz="3200" b="1" spc="252" dirty="0">
                <a:solidFill>
                  <a:srgbClr val="4D4A46"/>
                </a:solidFill>
                <a:latin typeface="Aileron Regular"/>
              </a:endParaRPr>
            </a:p>
            <a:p>
              <a:pPr>
                <a:lnSpc>
                  <a:spcPts val="4536"/>
                </a:lnSpc>
              </a:pPr>
              <a:endParaRPr lang="en-US" sz="2900" i="1" spc="252" dirty="0">
                <a:solidFill>
                  <a:srgbClr val="4D4A46"/>
                </a:solidFill>
                <a:latin typeface="Aileron Regular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982445" y="745952"/>
              <a:ext cx="5986876" cy="27357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150"/>
                </a:lnSpc>
              </a:pPr>
              <a:r>
                <a:rPr lang="en-US" sz="2800" spc="102" dirty="0" err="1">
                  <a:solidFill>
                    <a:srgbClr val="4D4A46"/>
                  </a:solidFill>
                  <a:latin typeface="Aileron Heavy"/>
                </a:rPr>
                <a:t>Spese</a:t>
              </a:r>
              <a:r>
                <a:rPr lang="en-US" sz="2800" spc="102" dirty="0">
                  <a:solidFill>
                    <a:srgbClr val="4D4A46"/>
                  </a:solidFill>
                  <a:latin typeface="Aileron Heavy"/>
                </a:rPr>
                <a:t> per </a:t>
              </a:r>
              <a:r>
                <a:rPr lang="en-US" sz="2800" spc="102" dirty="0" err="1">
                  <a:solidFill>
                    <a:srgbClr val="4D4A46"/>
                  </a:solidFill>
                  <a:latin typeface="Aileron Heavy"/>
                </a:rPr>
                <a:t>l’acquisto</a:t>
              </a:r>
              <a:r>
                <a:rPr lang="en-US" sz="2800" spc="102" dirty="0">
                  <a:solidFill>
                    <a:srgbClr val="4D4A46"/>
                  </a:solidFill>
                  <a:latin typeface="Aileron Heavy"/>
                </a:rPr>
                <a:t> /</a:t>
              </a:r>
              <a:r>
                <a:rPr lang="en-US" sz="2800" spc="102" dirty="0" err="1">
                  <a:solidFill>
                    <a:srgbClr val="4D4A46"/>
                  </a:solidFill>
                  <a:latin typeface="Aileron Heavy"/>
                </a:rPr>
                <a:t>noleggio</a:t>
              </a:r>
              <a:r>
                <a:rPr lang="en-US" sz="2800" spc="102" dirty="0">
                  <a:solidFill>
                    <a:srgbClr val="4D4A46"/>
                  </a:solidFill>
                  <a:latin typeface="Aileron Heavy"/>
                </a:rPr>
                <a:t> di </a:t>
              </a:r>
              <a:r>
                <a:rPr lang="en-US" sz="2800" spc="102" dirty="0" err="1">
                  <a:solidFill>
                    <a:srgbClr val="4D4A46"/>
                  </a:solidFill>
                  <a:latin typeface="Aileron Heavy"/>
                </a:rPr>
                <a:t>attrezzature</a:t>
              </a:r>
              <a:r>
                <a:rPr lang="en-US" sz="2800" spc="102" dirty="0">
                  <a:solidFill>
                    <a:srgbClr val="4D4A46"/>
                  </a:solidFill>
                  <a:latin typeface="Aileron Heavy"/>
                </a:rPr>
                <a:t> e </a:t>
              </a:r>
              <a:r>
                <a:rPr lang="en-US" sz="2800" spc="102" dirty="0" err="1">
                  <a:solidFill>
                    <a:srgbClr val="4D4A46"/>
                  </a:solidFill>
                  <a:latin typeface="Aileron Heavy"/>
                </a:rPr>
                <a:t>materiale</a:t>
              </a:r>
              <a:r>
                <a:rPr lang="en-US" sz="2800" spc="102" dirty="0">
                  <a:solidFill>
                    <a:srgbClr val="4D4A46"/>
                  </a:solidFill>
                  <a:latin typeface="Aileron Heavy"/>
                </a:rPr>
                <a:t> di </a:t>
              </a:r>
              <a:r>
                <a:rPr lang="en-US" sz="2800" spc="102" dirty="0" err="1">
                  <a:solidFill>
                    <a:srgbClr val="4D4A46"/>
                  </a:solidFill>
                  <a:latin typeface="Aileron Heavy"/>
                </a:rPr>
                <a:t>consumo</a:t>
              </a:r>
              <a:r>
                <a:rPr lang="en-US" sz="2800" spc="102" dirty="0">
                  <a:solidFill>
                    <a:srgbClr val="4D4A46"/>
                  </a:solidFill>
                  <a:latin typeface="Aileron Heavy"/>
                </a:rPr>
                <a:t>, </a:t>
              </a:r>
              <a:r>
                <a:rPr lang="en-US" sz="2800" spc="102" dirty="0" err="1">
                  <a:solidFill>
                    <a:srgbClr val="4D4A46"/>
                  </a:solidFill>
                  <a:latin typeface="Aileron Heavy"/>
                </a:rPr>
                <a:t>necessari</a:t>
              </a:r>
              <a:r>
                <a:rPr lang="en-US" sz="2800" spc="102" dirty="0">
                  <a:solidFill>
                    <a:srgbClr val="4D4A46"/>
                  </a:solidFill>
                  <a:latin typeface="Aileron Heavy"/>
                </a:rPr>
                <a:t> </a:t>
              </a:r>
              <a:r>
                <a:rPr lang="en-US" sz="2800" spc="102" dirty="0" err="1">
                  <a:solidFill>
                    <a:srgbClr val="4D4A46"/>
                  </a:solidFill>
                  <a:latin typeface="Aileron Heavy"/>
                </a:rPr>
                <a:t>allo</a:t>
              </a:r>
              <a:r>
                <a:rPr lang="en-US" sz="2800" spc="102" dirty="0">
                  <a:solidFill>
                    <a:srgbClr val="4D4A46"/>
                  </a:solidFill>
                  <a:latin typeface="Aileron Heavy"/>
                </a:rPr>
                <a:t> </a:t>
              </a:r>
              <a:r>
                <a:rPr lang="en-US" sz="2800" spc="102" dirty="0" err="1">
                  <a:solidFill>
                    <a:srgbClr val="4D4A46"/>
                  </a:solidFill>
                  <a:latin typeface="Aileron Heavy"/>
                </a:rPr>
                <a:t>svolgimento</a:t>
              </a:r>
              <a:r>
                <a:rPr lang="en-US" sz="2800" spc="102" dirty="0">
                  <a:solidFill>
                    <a:srgbClr val="4D4A46"/>
                  </a:solidFill>
                  <a:latin typeface="Aileron Heavy"/>
                </a:rPr>
                <a:t> </a:t>
              </a:r>
              <a:r>
                <a:rPr lang="en-US" sz="2800" spc="102" dirty="0" err="1">
                  <a:solidFill>
                    <a:srgbClr val="4D4A46"/>
                  </a:solidFill>
                  <a:latin typeface="Aileron Heavy"/>
                </a:rPr>
                <a:t>delle</a:t>
              </a:r>
              <a:r>
                <a:rPr lang="en-US" sz="2800" spc="102" dirty="0">
                  <a:solidFill>
                    <a:srgbClr val="4D4A46"/>
                  </a:solidFill>
                  <a:latin typeface="Aileron Heavy"/>
                </a:rPr>
                <a:t> </a:t>
              </a:r>
              <a:r>
                <a:rPr lang="en-US" sz="2800" spc="102" dirty="0" err="1">
                  <a:solidFill>
                    <a:srgbClr val="4D4A46"/>
                  </a:solidFill>
                  <a:latin typeface="Aileron Heavy"/>
                </a:rPr>
                <a:t>attività</a:t>
              </a:r>
              <a:endParaRPr lang="en-US" sz="2800" spc="102" dirty="0">
                <a:solidFill>
                  <a:srgbClr val="4D4A46"/>
                </a:solidFill>
                <a:latin typeface="Aileron Heavy"/>
              </a:endParaRPr>
            </a:p>
          </p:txBody>
        </p:sp>
        <p:sp>
          <p:nvSpPr>
            <p:cNvPr id="7" name="AutoShape 7"/>
            <p:cNvSpPr/>
            <p:nvPr/>
          </p:nvSpPr>
          <p:spPr>
            <a:xfrm rot="-5400000">
              <a:off x="276256" y="1374662"/>
              <a:ext cx="2138705" cy="114805"/>
            </a:xfrm>
            <a:prstGeom prst="rect">
              <a:avLst/>
            </a:prstGeom>
            <a:solidFill>
              <a:srgbClr val="FFFDFD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423277" y="2612204"/>
            <a:ext cx="5657409" cy="3186109"/>
            <a:chOff x="426111" y="-196723"/>
            <a:chExt cx="7543210" cy="4248146"/>
          </a:xfrm>
        </p:grpSpPr>
        <p:sp>
          <p:nvSpPr>
            <p:cNvPr id="9" name="TextBox 9"/>
            <p:cNvSpPr txBox="1"/>
            <p:nvPr/>
          </p:nvSpPr>
          <p:spPr>
            <a:xfrm>
              <a:off x="426111" y="-196723"/>
              <a:ext cx="1186101" cy="16072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9359"/>
                </a:lnSpc>
              </a:pPr>
              <a:r>
                <a:rPr lang="en-US" sz="7700" b="1" spc="455" dirty="0">
                  <a:solidFill>
                    <a:srgbClr val="4D4A46"/>
                  </a:solidFill>
                  <a:latin typeface="Aileron Heavy"/>
                </a:rPr>
                <a:t>1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982445" y="-96012"/>
              <a:ext cx="5986876" cy="7029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536"/>
                </a:lnSpc>
              </a:pPr>
              <a:r>
                <a:rPr lang="en-US" sz="3200" b="1" spc="252" dirty="0" err="1">
                  <a:solidFill>
                    <a:srgbClr val="4D4A46"/>
                  </a:solidFill>
                  <a:latin typeface="Aileron Regular"/>
                </a:rPr>
                <a:t>Personale</a:t>
              </a:r>
              <a:r>
                <a:rPr lang="en-US" sz="3200" b="1" spc="252" dirty="0">
                  <a:solidFill>
                    <a:srgbClr val="4D4A46"/>
                  </a:solidFill>
                  <a:latin typeface="Aileron Regular"/>
                </a:rPr>
                <a:t> </a:t>
              </a:r>
              <a:r>
                <a:rPr lang="en-US" sz="3200" b="1" spc="252" dirty="0" err="1" smtClean="0">
                  <a:solidFill>
                    <a:srgbClr val="4D4A46"/>
                  </a:solidFill>
                  <a:latin typeface="Aileron Regular"/>
                </a:rPr>
                <a:t>interno</a:t>
              </a:r>
              <a:endParaRPr lang="en-US" sz="3200" b="1" spc="252" dirty="0">
                <a:solidFill>
                  <a:srgbClr val="4D4A46"/>
                </a:solidFill>
                <a:latin typeface="Aileron Regular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982445" y="768472"/>
              <a:ext cx="5986876" cy="32829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150"/>
                </a:lnSpc>
              </a:pPr>
              <a:r>
                <a:rPr lang="en-US" sz="2800" spc="102" dirty="0" err="1">
                  <a:solidFill>
                    <a:srgbClr val="4D4A46"/>
                  </a:solidFill>
                  <a:latin typeface="Aileron Heavy"/>
                </a:rPr>
                <a:t>Spese</a:t>
              </a:r>
              <a:r>
                <a:rPr lang="en-US" sz="2800" spc="102" dirty="0">
                  <a:solidFill>
                    <a:srgbClr val="4D4A46"/>
                  </a:solidFill>
                  <a:latin typeface="Aileron Heavy"/>
                </a:rPr>
                <a:t> di </a:t>
              </a:r>
              <a:r>
                <a:rPr lang="en-US" sz="2800" spc="102" dirty="0" err="1">
                  <a:solidFill>
                    <a:srgbClr val="4D4A46"/>
                  </a:solidFill>
                  <a:latin typeface="Aileron Heavy"/>
                </a:rPr>
                <a:t>personale</a:t>
              </a:r>
              <a:r>
                <a:rPr lang="en-US" sz="2800" spc="102" dirty="0">
                  <a:solidFill>
                    <a:srgbClr val="4D4A46"/>
                  </a:solidFill>
                  <a:latin typeface="Aileron Heavy"/>
                </a:rPr>
                <a:t> </a:t>
              </a:r>
              <a:r>
                <a:rPr lang="en-US" sz="2800" spc="102" dirty="0" err="1">
                  <a:solidFill>
                    <a:srgbClr val="4D4A46"/>
                  </a:solidFill>
                  <a:latin typeface="Aileron Heavy"/>
                </a:rPr>
                <a:t>scolastico</a:t>
              </a:r>
              <a:r>
                <a:rPr lang="en-US" sz="2800" spc="102" dirty="0">
                  <a:solidFill>
                    <a:srgbClr val="4D4A46"/>
                  </a:solidFill>
                  <a:latin typeface="Aileron Heavy"/>
                </a:rPr>
                <a:t> (</a:t>
              </a:r>
              <a:r>
                <a:rPr lang="en-US" sz="2800" spc="102" dirty="0" err="1">
                  <a:solidFill>
                    <a:srgbClr val="4D4A46"/>
                  </a:solidFill>
                  <a:latin typeface="Aileron Heavy"/>
                </a:rPr>
                <a:t>docenti</a:t>
              </a:r>
              <a:r>
                <a:rPr lang="en-US" sz="2800" spc="102" dirty="0">
                  <a:solidFill>
                    <a:srgbClr val="4D4A46"/>
                  </a:solidFill>
                  <a:latin typeface="Aileron Heavy"/>
                </a:rPr>
                <a:t>, </a:t>
              </a:r>
              <a:endParaRPr lang="en-US" sz="2800" spc="102" dirty="0" smtClean="0">
                <a:solidFill>
                  <a:srgbClr val="4D4A46"/>
                </a:solidFill>
                <a:latin typeface="Aileron Heavy"/>
              </a:endParaRPr>
            </a:p>
            <a:p>
              <a:pPr>
                <a:lnSpc>
                  <a:spcPts val="3150"/>
                </a:lnSpc>
              </a:pPr>
              <a:r>
                <a:rPr lang="en-US" sz="2800" spc="102" dirty="0" smtClean="0">
                  <a:solidFill>
                    <a:srgbClr val="4D4A46"/>
                  </a:solidFill>
                  <a:latin typeface="Aileron Heavy"/>
                </a:rPr>
                <a:t>figure </a:t>
              </a:r>
              <a:r>
                <a:rPr lang="en-US" sz="2800" spc="102" dirty="0" err="1">
                  <a:solidFill>
                    <a:srgbClr val="4D4A46"/>
                  </a:solidFill>
                  <a:latin typeface="Aileron Heavy"/>
                </a:rPr>
                <a:t>gestionali</a:t>
              </a:r>
              <a:r>
                <a:rPr lang="en-US" sz="2800" spc="102" dirty="0">
                  <a:solidFill>
                    <a:srgbClr val="4D4A46"/>
                  </a:solidFill>
                  <a:latin typeface="Aileron Heavy"/>
                </a:rPr>
                <a:t>  e </a:t>
              </a:r>
              <a:r>
                <a:rPr lang="en-US" sz="2800" spc="102" dirty="0" err="1">
                  <a:solidFill>
                    <a:srgbClr val="4D4A46"/>
                  </a:solidFill>
                  <a:latin typeface="Aileron Heavy"/>
                </a:rPr>
                <a:t>personale</a:t>
              </a:r>
              <a:r>
                <a:rPr lang="en-US" sz="2800" spc="102" dirty="0">
                  <a:solidFill>
                    <a:srgbClr val="4D4A46"/>
                  </a:solidFill>
                  <a:latin typeface="Aileron Heavy"/>
                </a:rPr>
                <a:t> ATA) </a:t>
              </a:r>
              <a:r>
                <a:rPr lang="en-US" sz="2800" spc="102" dirty="0" err="1">
                  <a:solidFill>
                    <a:srgbClr val="4D4A46"/>
                  </a:solidFill>
                  <a:latin typeface="Aileron Heavy"/>
                </a:rPr>
                <a:t>coinvolto</a:t>
              </a:r>
              <a:r>
                <a:rPr lang="en-US" sz="2800" spc="102" dirty="0">
                  <a:solidFill>
                    <a:srgbClr val="4D4A46"/>
                  </a:solidFill>
                  <a:latin typeface="Aileron Heavy"/>
                </a:rPr>
                <a:t> </a:t>
              </a:r>
              <a:r>
                <a:rPr lang="en-US" sz="2800" spc="102" dirty="0" err="1">
                  <a:solidFill>
                    <a:srgbClr val="4D4A46"/>
                  </a:solidFill>
                  <a:latin typeface="Aileron Heavy"/>
                </a:rPr>
                <a:t>nelle</a:t>
              </a:r>
              <a:r>
                <a:rPr lang="en-US" sz="2800" spc="102" dirty="0">
                  <a:solidFill>
                    <a:srgbClr val="4D4A46"/>
                  </a:solidFill>
                  <a:latin typeface="Aileron Heavy"/>
                </a:rPr>
                <a:t> </a:t>
              </a:r>
              <a:r>
                <a:rPr lang="en-US" sz="2800" spc="102" dirty="0" err="1">
                  <a:solidFill>
                    <a:srgbClr val="4D4A46"/>
                  </a:solidFill>
                  <a:latin typeface="Aileron Heavy"/>
                </a:rPr>
                <a:t>attività</a:t>
              </a:r>
              <a:r>
                <a:rPr lang="en-US" sz="2800" spc="102" dirty="0">
                  <a:solidFill>
                    <a:srgbClr val="4D4A46"/>
                  </a:solidFill>
                  <a:latin typeface="Aileron Heavy"/>
                </a:rPr>
                <a:t> in </a:t>
              </a:r>
              <a:r>
                <a:rPr lang="en-US" sz="2800" spc="102" dirty="0" err="1">
                  <a:solidFill>
                    <a:srgbClr val="4D4A46"/>
                  </a:solidFill>
                  <a:latin typeface="Aileron Heavy"/>
                </a:rPr>
                <a:t>orario</a:t>
              </a:r>
              <a:r>
                <a:rPr lang="en-US" sz="2800" spc="102" dirty="0">
                  <a:solidFill>
                    <a:srgbClr val="4D4A46"/>
                  </a:solidFill>
                  <a:latin typeface="Aileron Heavy"/>
                </a:rPr>
                <a:t> </a:t>
              </a:r>
              <a:r>
                <a:rPr lang="en-US" sz="2800" spc="102" dirty="0" err="1">
                  <a:solidFill>
                    <a:srgbClr val="4D4A46"/>
                  </a:solidFill>
                  <a:latin typeface="Aileron Heavy"/>
                </a:rPr>
                <a:t>extracurricolare</a:t>
              </a:r>
              <a:endParaRPr lang="en-US" sz="2800" spc="102" dirty="0">
                <a:solidFill>
                  <a:srgbClr val="4D4A46"/>
                </a:solidFill>
                <a:latin typeface="Aileron Heavy"/>
              </a:endParaRPr>
            </a:p>
          </p:txBody>
        </p:sp>
        <p:sp>
          <p:nvSpPr>
            <p:cNvPr id="12" name="AutoShape 12"/>
            <p:cNvSpPr/>
            <p:nvPr/>
          </p:nvSpPr>
          <p:spPr>
            <a:xfrm rot="-5400000">
              <a:off x="276256" y="1011950"/>
              <a:ext cx="2138705" cy="114805"/>
            </a:xfrm>
            <a:prstGeom prst="rect">
              <a:avLst/>
            </a:prstGeom>
            <a:solidFill>
              <a:srgbClr val="FFFDFD"/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7467600" y="2603355"/>
            <a:ext cx="6172200" cy="2034804"/>
            <a:chOff x="0" y="-414780"/>
            <a:chExt cx="7510876" cy="2713071"/>
          </a:xfrm>
        </p:grpSpPr>
        <p:sp>
          <p:nvSpPr>
            <p:cNvPr id="19" name="TextBox 19"/>
            <p:cNvSpPr txBox="1"/>
            <p:nvPr/>
          </p:nvSpPr>
          <p:spPr>
            <a:xfrm>
              <a:off x="0" y="-414780"/>
              <a:ext cx="1186101" cy="16072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9359"/>
                </a:lnSpc>
              </a:pPr>
              <a:r>
                <a:rPr lang="en-US" sz="7700" b="1" spc="455" dirty="0">
                  <a:solidFill>
                    <a:srgbClr val="4D4A46"/>
                  </a:solidFill>
                  <a:latin typeface="Aileron Heavy"/>
                </a:rPr>
                <a:t>2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524000" y="-248340"/>
              <a:ext cx="5986876" cy="7029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536"/>
                </a:lnSpc>
              </a:pPr>
              <a:r>
                <a:rPr lang="en-US" sz="3200" b="1" spc="252" dirty="0" err="1">
                  <a:solidFill>
                    <a:srgbClr val="4D4A46"/>
                  </a:solidFill>
                  <a:latin typeface="Aileron Regular"/>
                </a:rPr>
                <a:t>Personale</a:t>
              </a:r>
              <a:r>
                <a:rPr lang="en-US" sz="3200" b="1" spc="252" dirty="0">
                  <a:solidFill>
                    <a:srgbClr val="4D4A46"/>
                  </a:solidFill>
                  <a:latin typeface="Aileron Regular"/>
                </a:rPr>
                <a:t> </a:t>
              </a:r>
              <a:r>
                <a:rPr lang="en-US" sz="3200" b="1" spc="252" dirty="0" err="1">
                  <a:solidFill>
                    <a:srgbClr val="4D4A46"/>
                  </a:solidFill>
                  <a:latin typeface="Aileron Regular"/>
                </a:rPr>
                <a:t>esterno</a:t>
              </a:r>
              <a:endParaRPr lang="en-US" sz="3200" b="1" spc="252" dirty="0">
                <a:solidFill>
                  <a:srgbClr val="4D4A46"/>
                </a:solidFill>
                <a:latin typeface="Aileron Regular"/>
              </a:endParaRP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524000" y="656817"/>
              <a:ext cx="5986876" cy="16414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150"/>
                </a:lnSpc>
              </a:pPr>
              <a:r>
                <a:rPr lang="en-US" sz="2800" spc="102" dirty="0" err="1">
                  <a:solidFill>
                    <a:srgbClr val="4D4A46"/>
                  </a:solidFill>
                  <a:latin typeface="Aileron Heavy"/>
                </a:rPr>
                <a:t>Spese</a:t>
              </a:r>
              <a:r>
                <a:rPr lang="en-US" sz="2800" spc="102" dirty="0">
                  <a:solidFill>
                    <a:srgbClr val="4D4A46"/>
                  </a:solidFill>
                  <a:latin typeface="Aileron Heavy"/>
                </a:rPr>
                <a:t> di </a:t>
              </a:r>
              <a:r>
                <a:rPr lang="en-US" sz="2800" spc="102" dirty="0" err="1">
                  <a:solidFill>
                    <a:srgbClr val="4D4A46"/>
                  </a:solidFill>
                  <a:latin typeface="Aileron Heavy"/>
                </a:rPr>
                <a:t>personale</a:t>
              </a:r>
              <a:r>
                <a:rPr lang="en-US" sz="2800" spc="102" dirty="0">
                  <a:solidFill>
                    <a:srgbClr val="4D4A46"/>
                  </a:solidFill>
                  <a:latin typeface="Aileron Heavy"/>
                </a:rPr>
                <a:t> </a:t>
              </a:r>
              <a:r>
                <a:rPr lang="en-US" sz="2800" spc="102" dirty="0" err="1">
                  <a:solidFill>
                    <a:srgbClr val="4D4A46"/>
                  </a:solidFill>
                  <a:latin typeface="Aileron Heavy"/>
                </a:rPr>
                <a:t>esterno</a:t>
              </a:r>
              <a:r>
                <a:rPr lang="en-US" sz="2800" spc="102" dirty="0">
                  <a:solidFill>
                    <a:srgbClr val="4D4A46"/>
                  </a:solidFill>
                  <a:latin typeface="Aileron Heavy"/>
                </a:rPr>
                <a:t> </a:t>
              </a:r>
              <a:r>
                <a:rPr lang="en-US" sz="2800" spc="102" dirty="0" err="1">
                  <a:solidFill>
                    <a:srgbClr val="4D4A46"/>
                  </a:solidFill>
                  <a:latin typeface="Aileron Heavy"/>
                </a:rPr>
                <a:t>qualificato</a:t>
              </a:r>
              <a:r>
                <a:rPr lang="en-US" sz="2800" spc="102" dirty="0">
                  <a:solidFill>
                    <a:srgbClr val="4D4A46"/>
                  </a:solidFill>
                  <a:latin typeface="Aileron Heavy"/>
                </a:rPr>
                <a:t> (</a:t>
              </a:r>
              <a:r>
                <a:rPr lang="en-US" sz="2800" spc="102" dirty="0" err="1">
                  <a:solidFill>
                    <a:srgbClr val="4D4A46"/>
                  </a:solidFill>
                  <a:latin typeface="Aileron Heavy"/>
                </a:rPr>
                <a:t>esperti</a:t>
              </a:r>
              <a:r>
                <a:rPr lang="en-US" sz="2800" spc="102" dirty="0">
                  <a:solidFill>
                    <a:srgbClr val="4D4A46"/>
                  </a:solidFill>
                  <a:latin typeface="Aileron Heavy"/>
                </a:rPr>
                <a:t>)</a:t>
              </a:r>
            </a:p>
          </p:txBody>
        </p:sp>
        <p:sp>
          <p:nvSpPr>
            <p:cNvPr id="22" name="AutoShape 22"/>
            <p:cNvSpPr/>
            <p:nvPr/>
          </p:nvSpPr>
          <p:spPr>
            <a:xfrm rot="-5400000">
              <a:off x="276256" y="1011950"/>
              <a:ext cx="2138705" cy="114805"/>
            </a:xfrm>
            <a:prstGeom prst="rect">
              <a:avLst/>
            </a:prstGeom>
            <a:solidFill>
              <a:srgbClr val="FFFDFD"/>
            </a:solidFill>
          </p:spPr>
        </p:sp>
      </p:grpSp>
      <p:grpSp>
        <p:nvGrpSpPr>
          <p:cNvPr id="23" name="Group 23"/>
          <p:cNvGrpSpPr>
            <a:grpSpLocks noChangeAspect="1"/>
          </p:cNvGrpSpPr>
          <p:nvPr/>
        </p:nvGrpSpPr>
        <p:grpSpPr>
          <a:xfrm>
            <a:off x="13592704" y="393145"/>
            <a:ext cx="4611111" cy="6986729"/>
            <a:chOff x="-163650" y="128109"/>
            <a:chExt cx="713036" cy="1080388"/>
          </a:xfrm>
        </p:grpSpPr>
        <p:sp>
          <p:nvSpPr>
            <p:cNvPr id="24" name="Freeform 24"/>
            <p:cNvSpPr/>
            <p:nvPr/>
          </p:nvSpPr>
          <p:spPr>
            <a:xfrm>
              <a:off x="-163650" y="128109"/>
              <a:ext cx="713036" cy="1080388"/>
            </a:xfrm>
            <a:custGeom>
              <a:avLst/>
              <a:gdLst/>
              <a:ahLst/>
              <a:cxnLst/>
              <a:rect l="l" t="t" r="r" b="b"/>
              <a:pathLst>
                <a:path w="1695450" h="1695450">
                  <a:moveTo>
                    <a:pt x="1198880" y="0"/>
                  </a:moveTo>
                  <a:lnTo>
                    <a:pt x="496570" y="0"/>
                  </a:lnTo>
                  <a:lnTo>
                    <a:pt x="0" y="496570"/>
                  </a:lnTo>
                  <a:lnTo>
                    <a:pt x="0" y="1198880"/>
                  </a:lnTo>
                  <a:lnTo>
                    <a:pt x="496570" y="1695450"/>
                  </a:lnTo>
                  <a:lnTo>
                    <a:pt x="1198880" y="1695450"/>
                  </a:lnTo>
                  <a:lnTo>
                    <a:pt x="1695450" y="1198880"/>
                  </a:lnTo>
                  <a:lnTo>
                    <a:pt x="1695450" y="496570"/>
                  </a:lnTo>
                  <a:close/>
                </a:path>
              </a:pathLst>
            </a:custGeom>
            <a:solidFill>
              <a:srgbClr val="FFC000"/>
            </a:solidFill>
          </p:spPr>
        </p:sp>
      </p:grpSp>
      <p:sp>
        <p:nvSpPr>
          <p:cNvPr id="25" name="CasellaDiTesto 24"/>
          <p:cNvSpPr txBox="1"/>
          <p:nvPr/>
        </p:nvSpPr>
        <p:spPr>
          <a:xfrm>
            <a:off x="11201400" y="8877300"/>
            <a:ext cx="6324600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300"/>
              </a:spcAft>
            </a:pPr>
            <a:r>
              <a:rPr lang="it-IT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SEZIONE PER L’ATTUAZIONE DELLE POLITICHE DI GENERE</a:t>
            </a:r>
          </a:p>
          <a:p>
            <a:pPr algn="just">
              <a:spcAft>
                <a:spcPts val="300"/>
              </a:spcAft>
            </a:pPr>
            <a:r>
              <a:rPr lang="it-IT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SEGRETERIA GENERALE DELLA PRESIDENZA - REGIONE PUGLIA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17645" y="2570564"/>
            <a:ext cx="6679574" cy="1885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20"/>
              </a:lnSpc>
            </a:pPr>
            <a:r>
              <a:rPr lang="en-US" sz="3900" b="1" spc="239" dirty="0">
                <a:solidFill>
                  <a:srgbClr val="FFFFFF"/>
                </a:solidFill>
                <a:latin typeface="Aileron Heavy"/>
              </a:rPr>
              <a:t>EQUITÀ NELL'ASSEGNAZIONE DELLE RISORSE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2718875" y="3924888"/>
            <a:ext cx="5595058" cy="1061613"/>
            <a:chOff x="0" y="0"/>
            <a:chExt cx="7460077" cy="1415484"/>
          </a:xfrm>
        </p:grpSpPr>
        <p:sp>
          <p:nvSpPr>
            <p:cNvPr id="8" name="TextBox 8"/>
            <p:cNvSpPr txBox="1"/>
            <p:nvPr/>
          </p:nvSpPr>
          <p:spPr>
            <a:xfrm>
              <a:off x="0" y="0"/>
              <a:ext cx="7460077" cy="6497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9"/>
                </a:lnSpc>
              </a:pPr>
              <a:r>
                <a:rPr lang="en-US" sz="3200" spc="96" dirty="0">
                  <a:solidFill>
                    <a:srgbClr val="4D4A46"/>
                  </a:solidFill>
                  <a:latin typeface="Aileron Heavy"/>
                </a:rPr>
                <a:t>PROVINCIA DI BARI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697339"/>
              <a:ext cx="7460077" cy="718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2300" spc="120" dirty="0">
                  <a:solidFill>
                    <a:srgbClr val="4D4A46"/>
                  </a:solidFill>
                  <a:latin typeface="Aileron Regular"/>
                </a:rPr>
                <a:t>n</a:t>
              </a:r>
              <a:r>
                <a:rPr lang="en-US" sz="2300" spc="120" dirty="0" smtClean="0">
                  <a:solidFill>
                    <a:srgbClr val="4D4A46"/>
                  </a:solidFill>
                  <a:latin typeface="Aileron Regular"/>
                </a:rPr>
                <a:t>. 5 </a:t>
              </a:r>
              <a:r>
                <a:rPr lang="en-US" sz="2300" spc="120" dirty="0" err="1">
                  <a:solidFill>
                    <a:srgbClr val="4D4A46"/>
                  </a:solidFill>
                  <a:latin typeface="Aileron Regular"/>
                </a:rPr>
                <a:t>progetti</a:t>
              </a:r>
              <a:endParaRPr lang="en-US" sz="2300" spc="120" dirty="0">
                <a:solidFill>
                  <a:srgbClr val="4D4A46"/>
                </a:solidFill>
                <a:latin typeface="Aileron Regular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718875" y="5566527"/>
            <a:ext cx="5595058" cy="1061613"/>
            <a:chOff x="0" y="0"/>
            <a:chExt cx="7460077" cy="1415484"/>
          </a:xfrm>
        </p:grpSpPr>
        <p:sp>
          <p:nvSpPr>
            <p:cNvPr id="11" name="TextBox 11"/>
            <p:cNvSpPr txBox="1"/>
            <p:nvPr/>
          </p:nvSpPr>
          <p:spPr>
            <a:xfrm>
              <a:off x="0" y="0"/>
              <a:ext cx="7460077" cy="6497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9"/>
                </a:lnSpc>
              </a:pPr>
              <a:r>
                <a:rPr lang="en-US" sz="3200" spc="96" dirty="0">
                  <a:solidFill>
                    <a:srgbClr val="4D4A46"/>
                  </a:solidFill>
                  <a:latin typeface="Aileron Heavy"/>
                </a:rPr>
                <a:t>PROVINCIA DI BRINDISI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697339"/>
              <a:ext cx="7460077" cy="718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2300" spc="120" dirty="0">
                  <a:solidFill>
                    <a:srgbClr val="4D4A46"/>
                  </a:solidFill>
                  <a:latin typeface="Aileron Regular"/>
                </a:rPr>
                <a:t>n.2 </a:t>
              </a:r>
              <a:r>
                <a:rPr lang="en-US" sz="2300" spc="120" dirty="0" err="1">
                  <a:solidFill>
                    <a:srgbClr val="4D4A46"/>
                  </a:solidFill>
                  <a:latin typeface="Aileron Regular"/>
                </a:rPr>
                <a:t>progetti</a:t>
              </a:r>
              <a:endParaRPr lang="en-US" sz="2300" spc="120" dirty="0">
                <a:solidFill>
                  <a:srgbClr val="4D4A46"/>
                </a:solidFill>
                <a:latin typeface="Aileron Regular"/>
              </a:endParaRP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972800" y="1181100"/>
            <a:ext cx="5595058" cy="1061613"/>
            <a:chOff x="0" y="0"/>
            <a:chExt cx="7460077" cy="1415484"/>
          </a:xfrm>
        </p:grpSpPr>
        <p:sp>
          <p:nvSpPr>
            <p:cNvPr id="14" name="TextBox 14"/>
            <p:cNvSpPr txBox="1"/>
            <p:nvPr/>
          </p:nvSpPr>
          <p:spPr>
            <a:xfrm>
              <a:off x="0" y="0"/>
              <a:ext cx="7460077" cy="6497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9"/>
                </a:lnSpc>
              </a:pPr>
              <a:r>
                <a:rPr lang="en-US" sz="3200" spc="96" dirty="0">
                  <a:solidFill>
                    <a:srgbClr val="4D4A46"/>
                  </a:solidFill>
                  <a:latin typeface="Aileron Heavy"/>
                </a:rPr>
                <a:t>PROVINCIA DELLA BAT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697339"/>
              <a:ext cx="7460077" cy="718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2300" spc="120">
                  <a:solidFill>
                    <a:srgbClr val="4D4A46"/>
                  </a:solidFill>
                  <a:latin typeface="Aileron Regular"/>
                </a:rPr>
                <a:t>n.2 progetti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972800" y="2806426"/>
            <a:ext cx="5595058" cy="1600220"/>
            <a:chOff x="0" y="0"/>
            <a:chExt cx="7460077" cy="2133627"/>
          </a:xfrm>
        </p:grpSpPr>
        <p:sp>
          <p:nvSpPr>
            <p:cNvPr id="17" name="TextBox 17"/>
            <p:cNvSpPr txBox="1"/>
            <p:nvPr/>
          </p:nvSpPr>
          <p:spPr>
            <a:xfrm>
              <a:off x="0" y="0"/>
              <a:ext cx="7460077" cy="6497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9"/>
                </a:lnSpc>
              </a:pPr>
              <a:r>
                <a:rPr lang="en-US" sz="3200" spc="96" dirty="0">
                  <a:solidFill>
                    <a:srgbClr val="4D4A46"/>
                  </a:solidFill>
                  <a:latin typeface="Aileron Heavy"/>
                </a:rPr>
                <a:t>PROVINCIA DI FOGGIA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697336"/>
              <a:ext cx="7460077" cy="14362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2300" spc="120" dirty="0" smtClean="0">
                  <a:solidFill>
                    <a:srgbClr val="4D4A46"/>
                  </a:solidFill>
                  <a:latin typeface="Aileron Regular"/>
                </a:rPr>
                <a:t>n.2 </a:t>
              </a:r>
              <a:r>
                <a:rPr lang="en-US" sz="2300" spc="120" dirty="0" err="1">
                  <a:solidFill>
                    <a:srgbClr val="4D4A46"/>
                  </a:solidFill>
                  <a:latin typeface="Aileron Regular"/>
                </a:rPr>
                <a:t>progetti</a:t>
              </a:r>
              <a:endParaRPr lang="en-US" sz="2300" spc="120" dirty="0">
                <a:solidFill>
                  <a:srgbClr val="4D4A46"/>
                </a:solidFill>
                <a:latin typeface="Aileron Regular"/>
              </a:endParaRPr>
            </a:p>
            <a:p>
              <a:pPr>
                <a:lnSpc>
                  <a:spcPts val="4200"/>
                </a:lnSpc>
              </a:pPr>
              <a:endParaRPr lang="en-US" sz="2300" spc="120" dirty="0">
                <a:solidFill>
                  <a:srgbClr val="4D4A46"/>
                </a:solidFill>
                <a:latin typeface="Aileron Regular"/>
              </a:endParaRP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0972800" y="4501805"/>
            <a:ext cx="5595058" cy="1061613"/>
            <a:chOff x="0" y="0"/>
            <a:chExt cx="7460077" cy="1415484"/>
          </a:xfrm>
        </p:grpSpPr>
        <p:sp>
          <p:nvSpPr>
            <p:cNvPr id="20" name="TextBox 20"/>
            <p:cNvSpPr txBox="1"/>
            <p:nvPr/>
          </p:nvSpPr>
          <p:spPr>
            <a:xfrm>
              <a:off x="0" y="0"/>
              <a:ext cx="7460077" cy="6497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9"/>
                </a:lnSpc>
              </a:pPr>
              <a:r>
                <a:rPr lang="en-US" sz="3200" spc="96" dirty="0">
                  <a:solidFill>
                    <a:srgbClr val="4D4A46"/>
                  </a:solidFill>
                  <a:latin typeface="Aileron Heavy"/>
                </a:rPr>
                <a:t>PROVINCIA DI LECCE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697339"/>
              <a:ext cx="7460077" cy="718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2300" spc="120" dirty="0" smtClean="0">
                  <a:solidFill>
                    <a:srgbClr val="4D4A46"/>
                  </a:solidFill>
                  <a:latin typeface="Aileron Regular"/>
                </a:rPr>
                <a:t>n.3 </a:t>
              </a:r>
              <a:r>
                <a:rPr lang="en-US" sz="2300" spc="120" dirty="0" err="1">
                  <a:solidFill>
                    <a:srgbClr val="4D4A46"/>
                  </a:solidFill>
                  <a:latin typeface="Aileron Regular"/>
                </a:rPr>
                <a:t>progetti</a:t>
              </a:r>
              <a:endParaRPr lang="en-US" sz="2300" spc="120" dirty="0">
                <a:solidFill>
                  <a:srgbClr val="4D4A46"/>
                </a:solidFill>
                <a:latin typeface="Aileron Regular"/>
              </a:endParaRP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0972800" y="6026952"/>
            <a:ext cx="5595058" cy="1061613"/>
            <a:chOff x="0" y="0"/>
            <a:chExt cx="7460077" cy="1415484"/>
          </a:xfrm>
        </p:grpSpPr>
        <p:sp>
          <p:nvSpPr>
            <p:cNvPr id="23" name="TextBox 23"/>
            <p:cNvSpPr txBox="1"/>
            <p:nvPr/>
          </p:nvSpPr>
          <p:spPr>
            <a:xfrm>
              <a:off x="0" y="0"/>
              <a:ext cx="7460077" cy="6497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9"/>
                </a:lnSpc>
              </a:pPr>
              <a:r>
                <a:rPr lang="en-US" sz="3200" spc="96" dirty="0">
                  <a:solidFill>
                    <a:srgbClr val="4D4A46"/>
                  </a:solidFill>
                  <a:latin typeface="Aileron Heavy"/>
                </a:rPr>
                <a:t>PROVINCIA DI TARANTO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697339"/>
              <a:ext cx="7460077" cy="718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2300" spc="120" dirty="0" smtClean="0">
                  <a:solidFill>
                    <a:srgbClr val="4D4A46"/>
                  </a:solidFill>
                  <a:latin typeface="Aileron Regular"/>
                </a:rPr>
                <a:t>n.2 </a:t>
              </a:r>
              <a:r>
                <a:rPr lang="en-US" sz="2300" spc="120" dirty="0" err="1">
                  <a:solidFill>
                    <a:srgbClr val="4D4A46"/>
                  </a:solidFill>
                  <a:latin typeface="Aileron Regular"/>
                </a:rPr>
                <a:t>progetti</a:t>
              </a:r>
              <a:endParaRPr lang="en-US" sz="2300" spc="120" dirty="0">
                <a:solidFill>
                  <a:srgbClr val="4D4A46"/>
                </a:solidFill>
                <a:latin typeface="Aileron Regular"/>
              </a:endParaRPr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609600" y="1181100"/>
            <a:ext cx="7162800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00"/>
              </a:lnSpc>
              <a:spcBef>
                <a:spcPct val="0"/>
              </a:spcBef>
            </a:pPr>
            <a:r>
              <a:rPr lang="en-US" sz="6400" b="1" spc="389" dirty="0" smtClean="0">
                <a:solidFill>
                  <a:srgbClr val="4D4A46"/>
                </a:solidFill>
                <a:latin typeface="Aileron Heavy"/>
              </a:rPr>
              <a:t>DISTRIBUZIONE</a:t>
            </a:r>
            <a:endParaRPr lang="en-US" sz="6400" b="1" spc="389" dirty="0">
              <a:solidFill>
                <a:srgbClr val="4D4A46"/>
              </a:solidFill>
              <a:latin typeface="Aileron Heavy"/>
            </a:endParaRPr>
          </a:p>
          <a:p>
            <a:pPr>
              <a:lnSpc>
                <a:spcPts val="7200"/>
              </a:lnSpc>
              <a:spcBef>
                <a:spcPct val="0"/>
              </a:spcBef>
            </a:pPr>
            <a:r>
              <a:rPr lang="en-US" sz="6400" b="1" spc="389" dirty="0">
                <a:solidFill>
                  <a:srgbClr val="4D4A46"/>
                </a:solidFill>
                <a:latin typeface="Aileron Heavy"/>
              </a:rPr>
              <a:t>TERRITORIALE</a:t>
            </a:r>
          </a:p>
        </p:txBody>
      </p:sp>
      <p:pic>
        <p:nvPicPr>
          <p:cNvPr id="28" name="Picture 2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530646" y="611310"/>
            <a:ext cx="1320664" cy="6477256"/>
          </a:xfrm>
          <a:prstGeom prst="rect">
            <a:avLst/>
          </a:prstGeom>
        </p:spPr>
      </p:pic>
      <p:sp>
        <p:nvSpPr>
          <p:cNvPr id="30" name="CasellaDiTesto 29"/>
          <p:cNvSpPr txBox="1"/>
          <p:nvPr/>
        </p:nvSpPr>
        <p:spPr>
          <a:xfrm>
            <a:off x="11201400" y="8877300"/>
            <a:ext cx="6324600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300"/>
              </a:spcAft>
            </a:pPr>
            <a:r>
              <a:rPr lang="it-IT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SEZIONE PER L’ATTUAZIONE DELLE POLITICHE DI GENERE</a:t>
            </a:r>
          </a:p>
          <a:p>
            <a:pPr algn="just">
              <a:spcAft>
                <a:spcPts val="300"/>
              </a:spcAft>
            </a:pPr>
            <a:r>
              <a:rPr lang="it-IT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SEGRETERIA GENERALE DELLA PRESIDENZA - REGIONE PUGLIA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21876" y="876300"/>
            <a:ext cx="12898924" cy="6940169"/>
            <a:chOff x="442457" y="-9525"/>
            <a:chExt cx="15109371" cy="9253557"/>
          </a:xfrm>
        </p:grpSpPr>
        <p:sp>
          <p:nvSpPr>
            <p:cNvPr id="3" name="TextBox 3"/>
            <p:cNvSpPr txBox="1"/>
            <p:nvPr/>
          </p:nvSpPr>
          <p:spPr>
            <a:xfrm>
              <a:off x="749485" y="-9525"/>
              <a:ext cx="14363377" cy="246221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7200"/>
                </a:lnSpc>
              </a:pPr>
              <a:r>
                <a:rPr lang="en-US" sz="6400" b="1" spc="330" dirty="0" err="1" smtClean="0">
                  <a:solidFill>
                    <a:srgbClr val="4D4A46"/>
                  </a:solidFill>
                  <a:latin typeface="Aileron Heavy"/>
                </a:rPr>
                <a:t>Modalità</a:t>
              </a:r>
              <a:r>
                <a:rPr lang="en-US" sz="6400" b="1" spc="330" dirty="0" smtClean="0">
                  <a:solidFill>
                    <a:srgbClr val="4D4A46"/>
                  </a:solidFill>
                  <a:latin typeface="Aileron Heavy"/>
                </a:rPr>
                <a:t> di </a:t>
              </a:r>
              <a:r>
                <a:rPr lang="en-US" sz="6400" b="1" spc="330" dirty="0" err="1" smtClean="0">
                  <a:solidFill>
                    <a:srgbClr val="4D4A46"/>
                  </a:solidFill>
                  <a:latin typeface="Aileron Heavy"/>
                </a:rPr>
                <a:t>presentazione</a:t>
              </a:r>
              <a:r>
                <a:rPr lang="en-US" sz="6400" b="1" spc="330" dirty="0" smtClean="0">
                  <a:solidFill>
                    <a:srgbClr val="4D4A46"/>
                  </a:solidFill>
                  <a:latin typeface="Aileron Heavy"/>
                </a:rPr>
                <a:t> e </a:t>
              </a:r>
              <a:r>
                <a:rPr lang="en-US" sz="6400" b="1" spc="330" dirty="0" err="1" smtClean="0">
                  <a:solidFill>
                    <a:srgbClr val="4D4A46"/>
                  </a:solidFill>
                  <a:latin typeface="Aileron Heavy"/>
                </a:rPr>
                <a:t>scadenza</a:t>
              </a:r>
              <a:endParaRPr lang="en-US" sz="6400" b="1" spc="330" dirty="0">
                <a:solidFill>
                  <a:srgbClr val="4D4A46"/>
                </a:solidFill>
                <a:latin typeface="Aileron Heavy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74604" y="3344981"/>
              <a:ext cx="14977224" cy="210314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4079"/>
                </a:lnSpc>
              </a:pPr>
              <a:r>
                <a:rPr lang="it-IT" sz="3200" spc="102" dirty="0">
                  <a:solidFill>
                    <a:srgbClr val="4D4A46"/>
                  </a:solidFill>
                  <a:latin typeface="Aileron Heavy"/>
                </a:rPr>
                <a:t>La domanda può essere inoltrata </a:t>
              </a:r>
              <a:r>
                <a:rPr lang="it-IT" sz="3200" b="1" spc="102" dirty="0">
                  <a:solidFill>
                    <a:srgbClr val="4D4A46"/>
                  </a:solidFill>
                  <a:latin typeface="Aileron Heavy"/>
                </a:rPr>
                <a:t>a partire dalle ore 09.00 del 24/10/2022</a:t>
              </a:r>
              <a:r>
                <a:rPr lang="it-IT" sz="3200" spc="102" dirty="0">
                  <a:solidFill>
                    <a:srgbClr val="4D4A46"/>
                  </a:solidFill>
                  <a:latin typeface="Aileron Heavy"/>
                </a:rPr>
                <a:t> e deve pervenire </a:t>
              </a:r>
              <a:r>
                <a:rPr lang="it-IT" sz="3200" b="1" spc="102" dirty="0">
                  <a:solidFill>
                    <a:srgbClr val="4D4A46"/>
                  </a:solidFill>
                  <a:latin typeface="Aileron Heavy"/>
                </a:rPr>
                <a:t>entro e non oltre le ore 09.00. del 13/11/2022</a:t>
              </a:r>
              <a:r>
                <a:rPr lang="it-IT" sz="3200" spc="102" dirty="0">
                  <a:solidFill>
                    <a:srgbClr val="4D4A46"/>
                  </a:solidFill>
                  <a:latin typeface="Aileron Heavy"/>
                </a:rPr>
                <a:t>.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574604" y="5448122"/>
              <a:ext cx="14977224" cy="379591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3675"/>
                </a:lnSpc>
              </a:pPr>
              <a:r>
                <a:rPr lang="it-IT" sz="3200" spc="102" dirty="0">
                  <a:solidFill>
                    <a:srgbClr val="4D4A46"/>
                  </a:solidFill>
                  <a:latin typeface="Aileron Heavy"/>
                </a:rPr>
                <a:t>La domanda va trasmessa esclusivamente a mezzo PEC, all’indirizzo scuoleinsteam.regione@pec.rupar.puglia.it con oggetto “Avviso Scuole in STE@M: richiesta di ammissione al finanziamento” seguita dalla denominazione dell’Istituzione scolastica Capofila – Codice meccanografico”. </a:t>
              </a:r>
              <a:endParaRPr lang="en-US" sz="3200" spc="102" dirty="0">
                <a:solidFill>
                  <a:srgbClr val="4D4A46"/>
                </a:solidFill>
                <a:latin typeface="Aileron Heavy"/>
              </a:endParaRPr>
            </a:p>
            <a:p>
              <a:pPr>
                <a:lnSpc>
                  <a:spcPts val="3675"/>
                </a:lnSpc>
              </a:pPr>
              <a:endParaRPr lang="en-US" sz="2100" b="1" spc="105" dirty="0">
                <a:solidFill>
                  <a:srgbClr val="FF0000"/>
                </a:solidFill>
                <a:latin typeface="Aileron Regular"/>
              </a:endParaRPr>
            </a:p>
          </p:txBody>
        </p:sp>
        <p:sp>
          <p:nvSpPr>
            <p:cNvPr id="6" name="AutoShape 6"/>
            <p:cNvSpPr/>
            <p:nvPr/>
          </p:nvSpPr>
          <p:spPr>
            <a:xfrm>
              <a:off x="442457" y="2936875"/>
              <a:ext cx="14670405" cy="101433"/>
            </a:xfrm>
            <a:prstGeom prst="rect">
              <a:avLst/>
            </a:prstGeom>
            <a:solidFill>
              <a:srgbClr val="4D4A46"/>
            </a:solidFill>
          </p:spPr>
        </p:sp>
      </p:grpSp>
      <p:sp>
        <p:nvSpPr>
          <p:cNvPr id="8" name="CasellaDiTesto 7"/>
          <p:cNvSpPr txBox="1"/>
          <p:nvPr/>
        </p:nvSpPr>
        <p:spPr>
          <a:xfrm>
            <a:off x="11201400" y="8877300"/>
            <a:ext cx="6324600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300"/>
              </a:spcAft>
            </a:pPr>
            <a:r>
              <a:rPr lang="it-IT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SEZIONE PER L’ATTUAZIONE DELLE POLITICHE DI GENERE</a:t>
            </a:r>
          </a:p>
          <a:p>
            <a:pPr algn="just">
              <a:spcAft>
                <a:spcPts val="300"/>
              </a:spcAft>
            </a:pPr>
            <a:r>
              <a:rPr lang="it-IT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SEGRETERIA GENERALE DELLA PRESIDENZA - REGIONE PUGLIA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1790" r="21790"/>
          <a:stretch>
            <a:fillRect/>
          </a:stretch>
        </p:blipFill>
        <p:spPr>
          <a:xfrm>
            <a:off x="11887200" y="7937"/>
            <a:ext cx="6375400" cy="7542847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-269268" y="2587695"/>
            <a:ext cx="8729280" cy="151353"/>
          </a:xfrm>
          <a:prstGeom prst="rect">
            <a:avLst/>
          </a:prstGeom>
          <a:solidFill>
            <a:srgbClr val="FFFDFD"/>
          </a:solidFill>
        </p:spPr>
      </p:sp>
      <p:sp>
        <p:nvSpPr>
          <p:cNvPr id="6" name="TextBox 6"/>
          <p:cNvSpPr txBox="1"/>
          <p:nvPr/>
        </p:nvSpPr>
        <p:spPr>
          <a:xfrm>
            <a:off x="598066" y="1790700"/>
            <a:ext cx="8469734" cy="40010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887"/>
              </a:lnSpc>
            </a:pPr>
            <a:endParaRPr lang="it-IT" sz="3200" dirty="0" smtClean="0"/>
          </a:p>
          <a:p>
            <a:pPr>
              <a:lnSpc>
                <a:spcPts val="3887"/>
              </a:lnSpc>
            </a:pP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L’avviso è pubblicato sull’Albo Pretorio on-line della Regione Puglia e sul Bollettino Ufficiale della Regione </a:t>
            </a:r>
            <a:r>
              <a:rPr lang="it-IT" sz="3200" spc="102" dirty="0" smtClean="0">
                <a:solidFill>
                  <a:srgbClr val="4D4A46"/>
                </a:solidFill>
                <a:latin typeface="Aileron Heavy"/>
              </a:rPr>
              <a:t>Puglia. </a:t>
            </a:r>
            <a:endParaRPr lang="it-IT" sz="3200" spc="102" dirty="0" smtClean="0">
              <a:solidFill>
                <a:srgbClr val="4D4A46"/>
              </a:solidFill>
              <a:latin typeface="Aileron Heavy"/>
            </a:endParaRPr>
          </a:p>
          <a:p>
            <a:pPr>
              <a:lnSpc>
                <a:spcPts val="3887"/>
              </a:lnSpc>
            </a:pPr>
            <a:endParaRPr lang="it-IT" sz="3200" spc="102" dirty="0">
              <a:solidFill>
                <a:srgbClr val="4D4A46"/>
              </a:solidFill>
              <a:latin typeface="Aileron Heavy"/>
            </a:endParaRPr>
          </a:p>
          <a:p>
            <a:pPr>
              <a:lnSpc>
                <a:spcPts val="3887"/>
              </a:lnSpc>
            </a:pPr>
            <a:r>
              <a:rPr lang="it-IT" sz="3200" spc="102" dirty="0" smtClean="0">
                <a:solidFill>
                  <a:srgbClr val="4D4A46"/>
                </a:solidFill>
                <a:latin typeface="Aileron Heavy"/>
              </a:rPr>
              <a:t>RUP: Isabella Di Pinto</a:t>
            </a:r>
          </a:p>
          <a:p>
            <a:pPr>
              <a:lnSpc>
                <a:spcPts val="3887"/>
              </a:lnSpc>
            </a:pPr>
            <a:r>
              <a:rPr lang="it-IT" sz="3200" spc="102" dirty="0" smtClean="0">
                <a:solidFill>
                  <a:srgbClr val="4D4A46"/>
                </a:solidFill>
                <a:latin typeface="Aileron Heavy"/>
              </a:rPr>
              <a:t>Tel. 0805403596</a:t>
            </a:r>
            <a:endParaRPr lang="it-IT" sz="3200" spc="102" dirty="0">
              <a:solidFill>
                <a:srgbClr val="4D4A46"/>
              </a:solidFill>
              <a:latin typeface="Aileron Heavy"/>
            </a:endParaRPr>
          </a:p>
          <a:p>
            <a:pPr>
              <a:lnSpc>
                <a:spcPts val="3887"/>
              </a:lnSpc>
            </a:pPr>
            <a:endParaRPr lang="en-US" sz="3200" spc="216" dirty="0" smtClean="0">
              <a:solidFill>
                <a:srgbClr val="FF0000"/>
              </a:solidFill>
              <a:latin typeface="Aileron Heavy"/>
            </a:endParaRPr>
          </a:p>
        </p:txBody>
      </p:sp>
      <p:sp>
        <p:nvSpPr>
          <p:cNvPr id="7" name="AutoShape 2" descr="Risultati immagini per logo regione pugl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4749809" y="6760468"/>
            <a:ext cx="6248400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300"/>
              </a:spcAft>
            </a:pPr>
            <a:r>
              <a:rPr lang="it-IT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SEZIONE PER L’ATTUAZIONE DELLE POLITICHE DI </a:t>
            </a:r>
            <a:r>
              <a:rPr lang="it-IT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GENERE</a:t>
            </a:r>
          </a:p>
          <a:p>
            <a:pPr algn="ctr">
              <a:spcAft>
                <a:spcPts val="300"/>
              </a:spcAft>
            </a:pPr>
            <a:r>
              <a:rPr lang="it-IT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SEGRETERIA GENERALE DELLA PRESIDENZA    </a:t>
            </a:r>
          </a:p>
          <a:p>
            <a:pPr algn="ctr">
              <a:spcAft>
                <a:spcPts val="300"/>
              </a:spcAft>
            </a:pPr>
            <a:endParaRPr lang="it-IT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824" y="5665165"/>
            <a:ext cx="1906369" cy="10953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2124979" y="266700"/>
            <a:ext cx="13749702" cy="2769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endParaRPr lang="it-IT" sz="3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3600" b="1" dirty="0" smtClean="0">
                <a:latin typeface="Arial" pitchFamily="34" charset="0"/>
                <a:cs typeface="Arial" pitchFamily="34" charset="0"/>
              </a:rPr>
              <a:t>AVVISO </a:t>
            </a:r>
            <a:r>
              <a:rPr lang="it-IT" sz="3600" b="1" dirty="0">
                <a:latin typeface="Arial" pitchFamily="34" charset="0"/>
                <a:cs typeface="Arial" pitchFamily="34" charset="0"/>
              </a:rPr>
              <a:t>PUBBLICO PER LA PRESENTAZIONE DI PROPOSTE PROGETTUALI FINALIZZATE ALLA COSTITUZIONE DI SCUOLE POLO STE@M</a:t>
            </a:r>
          </a:p>
          <a:p>
            <a:pPr algn="ctr"/>
            <a:endParaRPr lang="it-IT" sz="3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1405240" y="2552700"/>
            <a:ext cx="15316200" cy="104945"/>
          </a:xfrm>
          <a:prstGeom prst="rect">
            <a:avLst/>
          </a:prstGeom>
          <a:solidFill>
            <a:srgbClr val="4D4A46"/>
          </a:solidFill>
        </p:spPr>
      </p:sp>
      <p:pic>
        <p:nvPicPr>
          <p:cNvPr id="7" name="Picture 12" descr="Laboratori STEAM - Focus Scuola - FocusJunior.i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805953"/>
            <a:ext cx="5287651" cy="3400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tangolo 7"/>
          <p:cNvSpPr/>
          <p:nvPr/>
        </p:nvSpPr>
        <p:spPr>
          <a:xfrm>
            <a:off x="2057400" y="5905500"/>
            <a:ext cx="142494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429"/>
              </a:lnSpc>
            </a:pPr>
            <a:r>
              <a:rPr lang="en-US" sz="3600" b="1" dirty="0">
                <a:latin typeface="Arial" pitchFamily="34" charset="0"/>
                <a:cs typeface="Arial" pitchFamily="34" charset="0"/>
              </a:rPr>
              <a:t>INIZIATIVA PROMOSSA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DA</a:t>
            </a:r>
          </a:p>
          <a:p>
            <a:pPr algn="ctr">
              <a:lnSpc>
                <a:spcPts val="4429"/>
              </a:lnSpc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SEZIONE PER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L’ATTUAZIONE 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DELLE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POLITICHE DI 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GENERE </a:t>
            </a:r>
          </a:p>
          <a:p>
            <a:pPr algn="ctr">
              <a:lnSpc>
                <a:spcPts val="4429"/>
              </a:lnSpc>
            </a:pPr>
            <a:r>
              <a:rPr lang="en-US" sz="3600" b="1" dirty="0">
                <a:latin typeface="Arial" pitchFamily="34" charset="0"/>
                <a:cs typeface="Arial" pitchFamily="34" charset="0"/>
              </a:rPr>
              <a:t>SEGRETERIA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GENERALE DELLA  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PRESIDENZA </a:t>
            </a:r>
            <a:endParaRPr lang="en-US" sz="36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4429"/>
              </a:lnSpc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REGIONE 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PUGLIA </a:t>
            </a:r>
          </a:p>
          <a:p>
            <a:pPr algn="ctr">
              <a:lnSpc>
                <a:spcPts val="4429"/>
              </a:lnSpc>
            </a:pPr>
            <a:endParaRPr lang="it-IT" sz="36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4429"/>
              </a:lnSpc>
            </a:pPr>
            <a:r>
              <a:rPr lang="it-IT" sz="3200" b="1" dirty="0" smtClean="0">
                <a:latin typeface="Arial" pitchFamily="34" charset="0"/>
                <a:cs typeface="Arial" pitchFamily="34" charset="0"/>
              </a:rPr>
              <a:t>D.G.R</a:t>
            </a:r>
            <a:r>
              <a:rPr lang="it-IT" sz="3200" b="1" dirty="0">
                <a:latin typeface="Arial" pitchFamily="34" charset="0"/>
                <a:cs typeface="Arial" pitchFamily="34" charset="0"/>
              </a:rPr>
              <a:t>. n. 975 dell’11.07.2022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33400" y="944892"/>
            <a:ext cx="6679574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004"/>
              </a:lnSpc>
            </a:pPr>
            <a:r>
              <a:rPr lang="en-US" sz="6400" b="1" spc="389" dirty="0">
                <a:solidFill>
                  <a:srgbClr val="4D4A46"/>
                </a:solidFill>
                <a:latin typeface="Aileron Heavy"/>
              </a:rPr>
              <a:t>FINALITÀ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9142482" y="940145"/>
            <a:ext cx="1418692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8004"/>
              </a:lnSpc>
            </a:pPr>
            <a:r>
              <a:rPr lang="en-US" sz="6400" b="1" spc="389" dirty="0">
                <a:solidFill>
                  <a:srgbClr val="4D4A46"/>
                </a:solidFill>
                <a:latin typeface="Aileron Heavy"/>
              </a:rPr>
              <a:t>1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142482" y="3584399"/>
            <a:ext cx="1418692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8004"/>
              </a:lnSpc>
            </a:pPr>
            <a:r>
              <a:rPr lang="en-US" sz="6400" b="1" spc="389" dirty="0">
                <a:solidFill>
                  <a:srgbClr val="4D4A46"/>
                </a:solidFill>
                <a:latin typeface="Aileron Heavy"/>
              </a:rPr>
              <a:t>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243656" y="5856641"/>
            <a:ext cx="1418692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8004"/>
              </a:lnSpc>
            </a:pPr>
            <a:r>
              <a:rPr lang="en-US" sz="6400" b="1" spc="389" dirty="0">
                <a:solidFill>
                  <a:srgbClr val="4D4A46"/>
                </a:solidFill>
                <a:latin typeface="Aileron Heavy"/>
              </a:rPr>
              <a:t>3</a:t>
            </a: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922016">
            <a:off x="8108616" y="1398125"/>
            <a:ext cx="658797" cy="5192035"/>
          </a:xfrm>
          <a:prstGeom prst="rect">
            <a:avLst/>
          </a:prstGeom>
        </p:spPr>
      </p:pic>
      <p:sp>
        <p:nvSpPr>
          <p:cNvPr id="23" name="Rettangolo 22"/>
          <p:cNvSpPr/>
          <p:nvPr/>
        </p:nvSpPr>
        <p:spPr>
          <a:xfrm>
            <a:off x="10621156" y="495300"/>
            <a:ext cx="6553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spc="102" dirty="0">
                <a:solidFill>
                  <a:srgbClr val="4D4A46"/>
                </a:solidFill>
                <a:latin typeface="Aileron Heavy"/>
              </a:rPr>
              <a:t>R</a:t>
            </a:r>
            <a:r>
              <a:rPr lang="it-IT" sz="2800" b="1" spc="102" dirty="0" smtClean="0">
                <a:solidFill>
                  <a:srgbClr val="4D4A46"/>
                </a:solidFill>
                <a:latin typeface="Aileron Heavy"/>
              </a:rPr>
              <a:t>idurre </a:t>
            </a:r>
            <a:r>
              <a:rPr lang="it-IT" sz="2800" b="1" spc="102" dirty="0">
                <a:solidFill>
                  <a:srgbClr val="4D4A46"/>
                </a:solidFill>
                <a:latin typeface="Aileron Heavy"/>
              </a:rPr>
              <a:t>il divario di genere</a:t>
            </a:r>
            <a:r>
              <a:rPr lang="it-IT" sz="2800" spc="102" dirty="0">
                <a:solidFill>
                  <a:srgbClr val="4D4A46"/>
                </a:solidFill>
                <a:latin typeface="Aileron Heavy"/>
              </a:rPr>
              <a:t> attraverso un rafforzamento delle </a:t>
            </a:r>
            <a:r>
              <a:rPr lang="it-IT" sz="2800" b="1" spc="102" dirty="0">
                <a:solidFill>
                  <a:srgbClr val="4D4A46"/>
                </a:solidFill>
                <a:latin typeface="Aileron Heavy"/>
              </a:rPr>
              <a:t>competenze </a:t>
            </a:r>
            <a:r>
              <a:rPr lang="it-IT" sz="2800" b="1" spc="102" dirty="0" err="1">
                <a:solidFill>
                  <a:srgbClr val="4D4A46"/>
                </a:solidFill>
                <a:latin typeface="Aileron Heavy"/>
              </a:rPr>
              <a:t>Stem</a:t>
            </a:r>
            <a:r>
              <a:rPr lang="it-IT" sz="2800" spc="102" dirty="0">
                <a:solidFill>
                  <a:srgbClr val="4D4A46"/>
                </a:solidFill>
                <a:latin typeface="Aileron Heavy"/>
              </a:rPr>
              <a:t> delle bambine e delle </a:t>
            </a:r>
            <a:r>
              <a:rPr lang="it-IT" sz="2800" spc="102" dirty="0" smtClean="0">
                <a:solidFill>
                  <a:srgbClr val="4D4A46"/>
                </a:solidFill>
                <a:latin typeface="Aileron Heavy"/>
              </a:rPr>
              <a:t>ragazze.</a:t>
            </a:r>
            <a:endParaRPr lang="it-IT" sz="2800" dirty="0"/>
          </a:p>
        </p:txBody>
      </p:sp>
      <p:sp>
        <p:nvSpPr>
          <p:cNvPr id="25" name="Rettangolo 24"/>
          <p:cNvSpPr/>
          <p:nvPr/>
        </p:nvSpPr>
        <p:spPr>
          <a:xfrm>
            <a:off x="10680277" y="3009900"/>
            <a:ext cx="643495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spc="102" dirty="0" smtClean="0">
                <a:solidFill>
                  <a:srgbClr val="4D4A46"/>
                </a:solidFill>
                <a:latin typeface="Aileron Heavy"/>
              </a:rPr>
              <a:t>Sperimentare </a:t>
            </a:r>
            <a:r>
              <a:rPr lang="it-IT" sz="2800" b="1" spc="102" dirty="0" smtClean="0">
                <a:solidFill>
                  <a:srgbClr val="4D4A46"/>
                </a:solidFill>
                <a:latin typeface="Aileron Heavy"/>
              </a:rPr>
              <a:t>metodologie didattiche innovative</a:t>
            </a:r>
            <a:r>
              <a:rPr lang="it-IT" sz="2800" spc="102" dirty="0" smtClean="0">
                <a:solidFill>
                  <a:srgbClr val="4D4A46"/>
                </a:solidFill>
                <a:latin typeface="Aileron Heavy"/>
              </a:rPr>
              <a:t> per l’insegnamento/apprendimento </a:t>
            </a:r>
            <a:endParaRPr lang="it-IT" sz="2800" spc="102" dirty="0" smtClean="0">
              <a:solidFill>
                <a:srgbClr val="4D4A46"/>
              </a:solidFill>
              <a:latin typeface="Aileron Heavy"/>
            </a:endParaRPr>
          </a:p>
          <a:p>
            <a:r>
              <a:rPr lang="it-IT" sz="2800" spc="102" dirty="0" smtClean="0">
                <a:solidFill>
                  <a:srgbClr val="4D4A46"/>
                </a:solidFill>
                <a:latin typeface="Aileron Heavy"/>
              </a:rPr>
              <a:t>delle </a:t>
            </a:r>
            <a:r>
              <a:rPr lang="it-IT" sz="2800" spc="102" dirty="0" smtClean="0">
                <a:solidFill>
                  <a:srgbClr val="4D4A46"/>
                </a:solidFill>
                <a:latin typeface="Aileron Heavy"/>
              </a:rPr>
              <a:t>discipline </a:t>
            </a:r>
            <a:r>
              <a:rPr lang="it-IT" sz="2800" spc="102" dirty="0" smtClean="0">
                <a:solidFill>
                  <a:srgbClr val="4D4A46"/>
                </a:solidFill>
                <a:latin typeface="Aileron Heavy"/>
              </a:rPr>
              <a:t>STEM.</a:t>
            </a:r>
            <a:endParaRPr lang="it-IT" sz="2800" spc="102" dirty="0">
              <a:solidFill>
                <a:srgbClr val="4D4A46"/>
              </a:solidFill>
              <a:latin typeface="Aileron Heavy"/>
            </a:endParaRPr>
          </a:p>
        </p:txBody>
      </p:sp>
      <p:sp>
        <p:nvSpPr>
          <p:cNvPr id="26" name="Rettangolo 25"/>
          <p:cNvSpPr/>
          <p:nvPr/>
        </p:nvSpPr>
        <p:spPr>
          <a:xfrm>
            <a:off x="10778356" y="5677104"/>
            <a:ext cx="619846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spc="102" dirty="0" smtClean="0">
                <a:solidFill>
                  <a:srgbClr val="4D4A46"/>
                </a:solidFill>
                <a:latin typeface="Aileron Heavy"/>
              </a:rPr>
              <a:t>Realizzare </a:t>
            </a:r>
            <a:r>
              <a:rPr lang="it-IT" sz="2800" spc="102" dirty="0" smtClean="0">
                <a:solidFill>
                  <a:srgbClr val="4D4A46"/>
                </a:solidFill>
                <a:latin typeface="Aileron Heavy"/>
              </a:rPr>
              <a:t>gli </a:t>
            </a:r>
            <a:r>
              <a:rPr lang="it-IT" sz="2800" b="1" spc="102" dirty="0" err="1">
                <a:solidFill>
                  <a:srgbClr val="4D4A46"/>
                </a:solidFill>
                <a:latin typeface="Aileron Heavy"/>
              </a:rPr>
              <a:t>Hackathons</a:t>
            </a:r>
            <a:r>
              <a:rPr lang="it-IT" sz="2800" spc="102" dirty="0">
                <a:solidFill>
                  <a:srgbClr val="4D4A46"/>
                </a:solidFill>
                <a:latin typeface="Aileron Heavy"/>
              </a:rPr>
              <a:t> </a:t>
            </a:r>
            <a:r>
              <a:rPr lang="it-IT" sz="2800" spc="102" dirty="0" smtClean="0">
                <a:solidFill>
                  <a:srgbClr val="4D4A46"/>
                </a:solidFill>
                <a:latin typeface="Aileron Heavy"/>
              </a:rPr>
              <a:t>Regionali </a:t>
            </a:r>
            <a:r>
              <a:rPr lang="it-IT" sz="2800" spc="102" dirty="0">
                <a:solidFill>
                  <a:srgbClr val="4D4A46"/>
                </a:solidFill>
                <a:latin typeface="Aileron Heavy"/>
              </a:rPr>
              <a:t>delle STEM in collaborazione con </a:t>
            </a:r>
            <a:r>
              <a:rPr lang="it-IT" sz="2800" spc="102" dirty="0" smtClean="0">
                <a:solidFill>
                  <a:srgbClr val="4D4A46"/>
                </a:solidFill>
                <a:latin typeface="Aileron Heavy"/>
              </a:rPr>
              <a:t>l’Università.</a:t>
            </a:r>
            <a:endParaRPr lang="it-IT" sz="2800" dirty="0"/>
          </a:p>
        </p:txBody>
      </p:sp>
      <p:sp>
        <p:nvSpPr>
          <p:cNvPr id="27" name="AutoShape 5"/>
          <p:cNvSpPr/>
          <p:nvPr/>
        </p:nvSpPr>
        <p:spPr>
          <a:xfrm>
            <a:off x="363504" y="2971862"/>
            <a:ext cx="7791845" cy="76076"/>
          </a:xfrm>
          <a:prstGeom prst="rect">
            <a:avLst/>
          </a:prstGeom>
          <a:solidFill>
            <a:srgbClr val="FFC000"/>
          </a:solidFill>
        </p:spPr>
      </p:sp>
      <p:sp>
        <p:nvSpPr>
          <p:cNvPr id="11" name="CasellaDiTesto 10"/>
          <p:cNvSpPr txBox="1"/>
          <p:nvPr/>
        </p:nvSpPr>
        <p:spPr>
          <a:xfrm>
            <a:off x="11201400" y="8877300"/>
            <a:ext cx="6324600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300"/>
              </a:spcAft>
            </a:pPr>
            <a:r>
              <a:rPr lang="it-IT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SEZIONE PER L’ATTUAZIONE DELLE POLITICHE DI GENERE</a:t>
            </a:r>
          </a:p>
          <a:p>
            <a:pPr algn="just">
              <a:spcAft>
                <a:spcPts val="300"/>
              </a:spcAft>
            </a:pPr>
            <a:r>
              <a:rPr lang="it-IT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SEGRETERIA GENERALE DELLA PRESIDENZA </a:t>
            </a:r>
            <a:endParaRPr lang="it-IT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spcAft>
                <a:spcPts val="300"/>
              </a:spcAft>
            </a:pPr>
            <a:r>
              <a:rPr lang="it-IT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REGIONE PUGLIA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609600" y="1176635"/>
            <a:ext cx="693420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00"/>
              </a:lnSpc>
            </a:pPr>
            <a:r>
              <a:rPr lang="en-US" sz="6400" b="1" spc="389" dirty="0" smtClean="0">
                <a:solidFill>
                  <a:srgbClr val="4D4A46"/>
                </a:solidFill>
                <a:latin typeface="Aileron Heavy"/>
              </a:rPr>
              <a:t>BENEFICIARI</a:t>
            </a:r>
            <a:endParaRPr lang="en-US" sz="6400" b="1" spc="389" dirty="0">
              <a:solidFill>
                <a:srgbClr val="4D4A46"/>
              </a:solidFill>
              <a:latin typeface="Aileron Heavy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9906000" y="1638300"/>
            <a:ext cx="6881436" cy="36804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79"/>
              </a:lnSpc>
            </a:pPr>
            <a:r>
              <a:rPr lang="it-IT" sz="3200" b="1" spc="102" dirty="0">
                <a:solidFill>
                  <a:srgbClr val="4D4A46"/>
                </a:solidFill>
                <a:latin typeface="Aileron Heavy"/>
              </a:rPr>
              <a:t>I</a:t>
            </a:r>
            <a:r>
              <a:rPr lang="it-IT" sz="3200" b="1" spc="102" dirty="0" smtClean="0">
                <a:solidFill>
                  <a:srgbClr val="4D4A46"/>
                </a:solidFill>
                <a:latin typeface="Aileron Heavy"/>
              </a:rPr>
              <a:t>stituzioni </a:t>
            </a:r>
            <a:r>
              <a:rPr lang="it-IT" sz="3200" b="1" spc="102" dirty="0">
                <a:solidFill>
                  <a:srgbClr val="4D4A46"/>
                </a:solidFill>
                <a:latin typeface="Aileron Heavy"/>
              </a:rPr>
              <a:t>scolastiche statali 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della regione Puglia, costituite in </a:t>
            </a:r>
            <a:r>
              <a:rPr lang="it-IT" sz="3200" b="1" spc="102" dirty="0">
                <a:solidFill>
                  <a:srgbClr val="4D4A46"/>
                </a:solidFill>
                <a:latin typeface="Aileron Heavy"/>
              </a:rPr>
              <a:t>reti di minimo 3 istituzioni scolastiche appartenenti allo stesso ciclo e alla medesima provincia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, con l’indicazione della scuola Capofila di </a:t>
            </a:r>
            <a:r>
              <a:rPr lang="it-IT" sz="3200" spc="102" dirty="0" smtClean="0">
                <a:solidFill>
                  <a:srgbClr val="4D4A46"/>
                </a:solidFill>
                <a:latin typeface="Aileron Heavy"/>
              </a:rPr>
              <a:t>rete.</a:t>
            </a:r>
            <a:endParaRPr lang="en-US" sz="3200" spc="102" dirty="0">
              <a:solidFill>
                <a:srgbClr val="4D4A46"/>
              </a:solidFill>
              <a:latin typeface="Aileron Heavy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457200" y="3619500"/>
            <a:ext cx="8678704" cy="76076"/>
          </a:xfrm>
          <a:prstGeom prst="rect">
            <a:avLst/>
          </a:prstGeom>
          <a:solidFill>
            <a:srgbClr val="FFC000"/>
          </a:solidFill>
        </p:spPr>
      </p:sp>
      <p:sp>
        <p:nvSpPr>
          <p:cNvPr id="6" name="CasellaDiTesto 5"/>
          <p:cNvSpPr txBox="1"/>
          <p:nvPr/>
        </p:nvSpPr>
        <p:spPr>
          <a:xfrm>
            <a:off x="11201400" y="8877300"/>
            <a:ext cx="6324600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300"/>
              </a:spcAft>
            </a:pPr>
            <a:r>
              <a:rPr lang="it-IT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SEZIONE PER L’ATTUAZIONE DELLE POLITICHE DI GENERE</a:t>
            </a:r>
          </a:p>
          <a:p>
            <a:pPr algn="just">
              <a:spcAft>
                <a:spcPts val="300"/>
              </a:spcAft>
            </a:pPr>
            <a:r>
              <a:rPr lang="it-IT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SEGRETERIA GENERALE DELLA PRESIDENZA - REGIONE PUGLIA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609600" y="952500"/>
            <a:ext cx="693420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00"/>
              </a:lnSpc>
            </a:pPr>
            <a:r>
              <a:rPr lang="en-US" sz="6400" b="1" spc="389" dirty="0" smtClean="0">
                <a:solidFill>
                  <a:srgbClr val="4D4A46"/>
                </a:solidFill>
                <a:latin typeface="Aileron Heavy"/>
              </a:rPr>
              <a:t>DESTINATARI/E</a:t>
            </a:r>
            <a:endParaRPr lang="en-US" sz="6400" b="1" spc="389" dirty="0">
              <a:solidFill>
                <a:srgbClr val="4D4A46"/>
              </a:solidFill>
              <a:latin typeface="Aileron Heavy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457200" y="3619500"/>
            <a:ext cx="8678704" cy="76076"/>
          </a:xfrm>
          <a:prstGeom prst="rect">
            <a:avLst/>
          </a:prstGeom>
          <a:solidFill>
            <a:srgbClr val="FFC000"/>
          </a:solidFill>
        </p:spPr>
      </p:sp>
      <p:sp>
        <p:nvSpPr>
          <p:cNvPr id="6" name="CasellaDiTesto 5"/>
          <p:cNvSpPr txBox="1"/>
          <p:nvPr/>
        </p:nvSpPr>
        <p:spPr>
          <a:xfrm>
            <a:off x="11201400" y="8877300"/>
            <a:ext cx="6324600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300"/>
              </a:spcAft>
            </a:pPr>
            <a:r>
              <a:rPr lang="it-IT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SEZIONE PER L’ATTUAZIONE DELLE POLITICHE DI GENERE</a:t>
            </a:r>
          </a:p>
          <a:p>
            <a:pPr algn="just">
              <a:spcAft>
                <a:spcPts val="300"/>
              </a:spcAft>
            </a:pPr>
            <a:r>
              <a:rPr lang="it-IT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SEGRETERIA GENERALE DELLA PRESIDENZA - REGIONE PUGLIA</a:t>
            </a:r>
          </a:p>
        </p:txBody>
      </p:sp>
      <p:sp>
        <p:nvSpPr>
          <p:cNvPr id="2" name="Rettangolo 1"/>
          <p:cNvSpPr/>
          <p:nvPr/>
        </p:nvSpPr>
        <p:spPr>
          <a:xfrm>
            <a:off x="9601200" y="1333500"/>
            <a:ext cx="75438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3200" b="1" spc="102" dirty="0" smtClean="0">
                <a:solidFill>
                  <a:srgbClr val="4D4A46"/>
                </a:solidFill>
                <a:latin typeface="Aileron Heavy"/>
              </a:rPr>
              <a:t>Studentesse </a:t>
            </a:r>
            <a:r>
              <a:rPr lang="it-IT" sz="3200" b="1" spc="102" dirty="0">
                <a:solidFill>
                  <a:srgbClr val="4D4A46"/>
                </a:solidFill>
                <a:latin typeface="Aileron Heavy"/>
              </a:rPr>
              <a:t>e </a:t>
            </a:r>
            <a:r>
              <a:rPr lang="it-IT" sz="3200" b="1" spc="102" dirty="0" smtClean="0">
                <a:solidFill>
                  <a:srgbClr val="4D4A46"/>
                </a:solidFill>
                <a:latin typeface="Aileron Heavy"/>
              </a:rPr>
              <a:t>studenti 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delle reti di scuole frequentanti le </a:t>
            </a:r>
            <a:r>
              <a:rPr lang="it-IT" sz="3200" b="1" spc="102" dirty="0">
                <a:solidFill>
                  <a:srgbClr val="4D4A46"/>
                </a:solidFill>
                <a:latin typeface="Aileron Heavy"/>
              </a:rPr>
              <a:t>classi III e IV della scuola primaria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, </a:t>
            </a:r>
            <a:r>
              <a:rPr lang="it-IT" sz="3200" b="1" spc="102" dirty="0">
                <a:solidFill>
                  <a:srgbClr val="4D4A46"/>
                </a:solidFill>
                <a:latin typeface="Aileron Heavy"/>
              </a:rPr>
              <a:t>I e II della scuola secondaria di I grado e I e II della scuola secondaria di II grado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. </a:t>
            </a:r>
            <a:endParaRPr lang="it-IT" sz="3200" spc="102" dirty="0" smtClean="0">
              <a:solidFill>
                <a:srgbClr val="4D4A46"/>
              </a:solidFill>
              <a:latin typeface="Aileron Heavy"/>
            </a:endParaRPr>
          </a:p>
          <a:p>
            <a:pPr algn="just"/>
            <a:r>
              <a:rPr lang="it-IT" sz="3200" spc="102" dirty="0" smtClean="0">
                <a:solidFill>
                  <a:srgbClr val="4D4A46"/>
                </a:solidFill>
                <a:latin typeface="Aileron Heavy"/>
              </a:rPr>
              <a:t>La 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composizione dei gruppi-classe dovrà prevedere un equilibrio di genere tra studentesse e studenti anche in considerazione delle finalità del progetto. </a:t>
            </a:r>
          </a:p>
        </p:txBody>
      </p:sp>
    </p:spTree>
    <p:extLst>
      <p:ext uri="{BB962C8B-B14F-4D97-AF65-F5344CB8AC3E}">
        <p14:creationId xmlns:p14="http://schemas.microsoft.com/office/powerpoint/2010/main" val="365502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609600" y="952500"/>
            <a:ext cx="693420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00"/>
              </a:lnSpc>
            </a:pPr>
            <a:r>
              <a:rPr lang="en-US" sz="6400" b="1" spc="389" dirty="0" smtClean="0">
                <a:solidFill>
                  <a:srgbClr val="4D4A46"/>
                </a:solidFill>
                <a:latin typeface="Aileron Heavy"/>
              </a:rPr>
              <a:t>CONTENUTI</a:t>
            </a:r>
            <a:endParaRPr lang="en-US" sz="6400" b="1" spc="389" dirty="0">
              <a:solidFill>
                <a:srgbClr val="4D4A46"/>
              </a:solidFill>
              <a:latin typeface="Aileron Heavy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457200" y="3619500"/>
            <a:ext cx="8678704" cy="76076"/>
          </a:xfrm>
          <a:prstGeom prst="rect">
            <a:avLst/>
          </a:prstGeom>
          <a:solidFill>
            <a:srgbClr val="FFC000"/>
          </a:solidFill>
        </p:spPr>
      </p:sp>
      <p:sp>
        <p:nvSpPr>
          <p:cNvPr id="6" name="CasellaDiTesto 5"/>
          <p:cNvSpPr txBox="1"/>
          <p:nvPr/>
        </p:nvSpPr>
        <p:spPr>
          <a:xfrm>
            <a:off x="11201400" y="8877300"/>
            <a:ext cx="6324600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300"/>
              </a:spcAft>
            </a:pPr>
            <a:r>
              <a:rPr lang="it-IT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SEZIONE PER L’ATTUAZIONE DELLE POLITICHE DI GENERE</a:t>
            </a:r>
          </a:p>
          <a:p>
            <a:pPr algn="just">
              <a:spcAft>
                <a:spcPts val="300"/>
              </a:spcAft>
            </a:pPr>
            <a:r>
              <a:rPr lang="it-IT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SEGRETERIA GENERALE DELLA PRESIDENZA - REGIONE PUGLIA</a:t>
            </a:r>
          </a:p>
        </p:txBody>
      </p:sp>
      <p:sp>
        <p:nvSpPr>
          <p:cNvPr id="4" name="Rettangolo 3"/>
          <p:cNvSpPr/>
          <p:nvPr/>
        </p:nvSpPr>
        <p:spPr>
          <a:xfrm>
            <a:off x="9332260" y="266700"/>
            <a:ext cx="8220634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I progetti dovranno prevedere attività che contribuiscano a sviluppare </a:t>
            </a:r>
            <a:r>
              <a:rPr lang="it-IT" sz="3200" b="1" spc="102" dirty="0">
                <a:solidFill>
                  <a:srgbClr val="4D4A46"/>
                </a:solidFill>
                <a:latin typeface="Aileron Heavy"/>
              </a:rPr>
              <a:t>competenze scientifiche e tecnologiche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, ma anche </a:t>
            </a:r>
            <a:r>
              <a:rPr lang="it-IT" sz="3200" b="1" spc="102" dirty="0">
                <a:solidFill>
                  <a:srgbClr val="4D4A46"/>
                </a:solidFill>
                <a:latin typeface="Aileron Heavy"/>
              </a:rPr>
              <a:t>soft </a:t>
            </a:r>
            <a:r>
              <a:rPr lang="it-IT" sz="3200" b="1" spc="102" dirty="0" err="1">
                <a:solidFill>
                  <a:srgbClr val="4D4A46"/>
                </a:solidFill>
                <a:latin typeface="Aileron Heavy"/>
              </a:rPr>
              <a:t>skills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, al fine di stimolare il </a:t>
            </a:r>
            <a:r>
              <a:rPr lang="it-IT" sz="3200" spc="102" dirty="0" err="1">
                <a:solidFill>
                  <a:srgbClr val="4D4A46"/>
                </a:solidFill>
                <a:latin typeface="Aileron Heavy"/>
              </a:rPr>
              <a:t>problem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 </a:t>
            </a:r>
            <a:r>
              <a:rPr lang="it-IT" sz="3200" spc="102" dirty="0" err="1">
                <a:solidFill>
                  <a:srgbClr val="4D4A46"/>
                </a:solidFill>
                <a:latin typeface="Aileron Heavy"/>
              </a:rPr>
              <a:t>solving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, incoraggiare il </a:t>
            </a:r>
            <a:r>
              <a:rPr lang="it-IT" sz="3200" b="1" spc="102" dirty="0">
                <a:solidFill>
                  <a:srgbClr val="4D4A46"/>
                </a:solidFill>
                <a:latin typeface="Aileron Heavy"/>
              </a:rPr>
              <a:t>pensiero creativo e innovativo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, l’approccio sperimentale e il pensiero laterale, attraverso il gioco e le arti. </a:t>
            </a:r>
            <a:r>
              <a:rPr lang="it-IT" sz="3200" spc="102" dirty="0" smtClean="0">
                <a:solidFill>
                  <a:srgbClr val="4D4A46"/>
                </a:solidFill>
                <a:latin typeface="Aileron Heavy"/>
              </a:rPr>
              <a:t>Il 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progetto potrà prevedere la realizzazione di </a:t>
            </a:r>
            <a:r>
              <a:rPr lang="it-IT" sz="3200" b="1" spc="102" dirty="0">
                <a:solidFill>
                  <a:srgbClr val="4D4A46"/>
                </a:solidFill>
                <a:latin typeface="Aileron Heavy"/>
              </a:rPr>
              <a:t>laboratori esperienziali 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(fabbricazione digitale, robotica educativa, competenze digitali, programmazione, sviluppo web, sostenibilità ambientale) che sviluppino anche la </a:t>
            </a:r>
            <a:r>
              <a:rPr lang="it-IT" sz="3200" b="1" spc="102" dirty="0">
                <a:solidFill>
                  <a:srgbClr val="4D4A46"/>
                </a:solidFill>
                <a:latin typeface="Aileron Heavy"/>
              </a:rPr>
              <a:t>componente creativo-artistica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4838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609600" y="952500"/>
            <a:ext cx="8458200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00"/>
              </a:lnSpc>
            </a:pPr>
            <a:r>
              <a:rPr lang="en-US" sz="6400" b="1" spc="389" dirty="0" smtClean="0">
                <a:solidFill>
                  <a:srgbClr val="4D4A46"/>
                </a:solidFill>
                <a:latin typeface="Aileron Heavy"/>
              </a:rPr>
              <a:t>COLLABORAZIONE CON UNIVERSITÀ</a:t>
            </a:r>
            <a:endParaRPr lang="en-US" sz="6400" b="1" spc="389" dirty="0">
              <a:solidFill>
                <a:srgbClr val="4D4A46"/>
              </a:solidFill>
              <a:latin typeface="Aileron Heavy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457200" y="3619500"/>
            <a:ext cx="8678704" cy="76076"/>
          </a:xfrm>
          <a:prstGeom prst="rect">
            <a:avLst/>
          </a:prstGeom>
          <a:solidFill>
            <a:srgbClr val="FFC000"/>
          </a:solidFill>
        </p:spPr>
      </p:sp>
      <p:sp>
        <p:nvSpPr>
          <p:cNvPr id="6" name="CasellaDiTesto 5"/>
          <p:cNvSpPr txBox="1"/>
          <p:nvPr/>
        </p:nvSpPr>
        <p:spPr>
          <a:xfrm>
            <a:off x="11201400" y="8877300"/>
            <a:ext cx="6324600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300"/>
              </a:spcAft>
            </a:pPr>
            <a:r>
              <a:rPr lang="it-IT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SEZIONE PER L’ATTUAZIONE DELLE POLITICHE DI GENERE</a:t>
            </a:r>
          </a:p>
          <a:p>
            <a:pPr algn="just">
              <a:spcAft>
                <a:spcPts val="300"/>
              </a:spcAft>
            </a:pPr>
            <a:r>
              <a:rPr lang="it-IT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SEGRETERIA GENERALE DELLA PRESIDENZA - REGIONE PUGLIA</a:t>
            </a:r>
          </a:p>
        </p:txBody>
      </p:sp>
      <p:sp>
        <p:nvSpPr>
          <p:cNvPr id="2" name="Rettangolo 1"/>
          <p:cNvSpPr/>
          <p:nvPr/>
        </p:nvSpPr>
        <p:spPr>
          <a:xfrm>
            <a:off x="9399494" y="342900"/>
            <a:ext cx="86106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it-IT" sz="3200" spc="102" dirty="0" smtClean="0">
                <a:solidFill>
                  <a:srgbClr val="4D4A46"/>
                </a:solidFill>
                <a:latin typeface="Aileron Heavy"/>
              </a:rPr>
              <a:t>Le attività saranno svolte 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in collaborazione con le </a:t>
            </a:r>
            <a:r>
              <a:rPr lang="it-IT" sz="3200" spc="102" dirty="0" smtClean="0">
                <a:solidFill>
                  <a:srgbClr val="4D4A46"/>
                </a:solidFill>
                <a:latin typeface="Aileron Heavy"/>
              </a:rPr>
              <a:t>Università firmatarie 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del protocollo. 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Ogni rete di scuole dovrà prevedere la partecipazione alle seguenti </a:t>
            </a:r>
            <a:r>
              <a:rPr lang="it-IT" sz="3200" spc="102" dirty="0" smtClean="0">
                <a:solidFill>
                  <a:srgbClr val="4D4A46"/>
                </a:solidFill>
                <a:latin typeface="Aileron Heavy"/>
              </a:rPr>
              <a:t>attività curate dalle Università :</a:t>
            </a:r>
            <a:endParaRPr lang="it-IT" sz="3200" spc="102" dirty="0">
              <a:solidFill>
                <a:srgbClr val="4D4A46"/>
              </a:solidFill>
              <a:latin typeface="Aileron Heavy"/>
            </a:endParaRPr>
          </a:p>
          <a:p>
            <a:pPr lvl="0" algn="just"/>
            <a:r>
              <a:rPr lang="it-IT" sz="3200" spc="102" dirty="0" smtClean="0">
                <a:solidFill>
                  <a:srgbClr val="4D4A46"/>
                </a:solidFill>
                <a:latin typeface="Aileron Heavy"/>
              </a:rPr>
              <a:t>- </a:t>
            </a:r>
            <a:r>
              <a:rPr lang="it-IT" sz="3200" b="1" spc="102" dirty="0" smtClean="0">
                <a:solidFill>
                  <a:srgbClr val="4D4A46"/>
                </a:solidFill>
                <a:latin typeface="Aileron Heavy"/>
              </a:rPr>
              <a:t>seminari </a:t>
            </a:r>
            <a:r>
              <a:rPr lang="it-IT" sz="3200" b="1" spc="102" dirty="0">
                <a:solidFill>
                  <a:srgbClr val="4D4A46"/>
                </a:solidFill>
                <a:latin typeface="Aileron Heavy"/>
              </a:rPr>
              <a:t>formativi 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per l’insegnamento delle discipline STEM rivolti al personale docente delle scuole di ogni ordine e grado; </a:t>
            </a:r>
          </a:p>
          <a:p>
            <a:pPr lvl="0" algn="just"/>
            <a:r>
              <a:rPr lang="it-IT" sz="3200" spc="102" dirty="0" smtClean="0">
                <a:solidFill>
                  <a:srgbClr val="4D4A46"/>
                </a:solidFill>
                <a:latin typeface="Aileron Heavy"/>
              </a:rPr>
              <a:t>- </a:t>
            </a:r>
            <a:r>
              <a:rPr lang="it-IT" sz="3200" b="1" spc="102" dirty="0" smtClean="0">
                <a:solidFill>
                  <a:srgbClr val="4D4A46"/>
                </a:solidFill>
                <a:latin typeface="Aileron Heavy"/>
              </a:rPr>
              <a:t>incontri </a:t>
            </a:r>
            <a:r>
              <a:rPr lang="it-IT" sz="3200" b="1" spc="102" dirty="0">
                <a:solidFill>
                  <a:srgbClr val="4D4A46"/>
                </a:solidFill>
                <a:latin typeface="Aileron Heavy"/>
              </a:rPr>
              <a:t>informativi 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rivolti alla comunità educante e al territorio in relazione alla promozione degli studi STEM; </a:t>
            </a:r>
          </a:p>
          <a:p>
            <a:pPr lvl="0" algn="just"/>
            <a:r>
              <a:rPr lang="it-IT" sz="3200" spc="102" dirty="0" smtClean="0">
                <a:solidFill>
                  <a:srgbClr val="4D4A46"/>
                </a:solidFill>
                <a:latin typeface="Aileron Heavy"/>
              </a:rPr>
              <a:t>- </a:t>
            </a:r>
            <a:r>
              <a:rPr lang="it-IT" sz="3200" b="1" spc="102" dirty="0" smtClean="0">
                <a:solidFill>
                  <a:srgbClr val="4D4A46"/>
                </a:solidFill>
                <a:latin typeface="Aileron Heavy"/>
              </a:rPr>
              <a:t>laboratori </a:t>
            </a:r>
            <a:r>
              <a:rPr lang="it-IT" sz="3200" b="1" spc="102" dirty="0">
                <a:solidFill>
                  <a:srgbClr val="4D4A46"/>
                </a:solidFill>
                <a:latin typeface="Aileron Heavy"/>
              </a:rPr>
              <a:t>didattici 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rivolti a studenti e studentesse di scuole di ogni ordine e grado.</a:t>
            </a:r>
          </a:p>
        </p:txBody>
      </p:sp>
    </p:spTree>
    <p:extLst>
      <p:ext uri="{BB962C8B-B14F-4D97-AF65-F5344CB8AC3E}">
        <p14:creationId xmlns:p14="http://schemas.microsoft.com/office/powerpoint/2010/main" val="31257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609600" y="952500"/>
            <a:ext cx="8458200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00"/>
              </a:lnSpc>
            </a:pPr>
            <a:r>
              <a:rPr lang="en-US" sz="6400" b="1" spc="389" dirty="0" smtClean="0">
                <a:solidFill>
                  <a:srgbClr val="4D4A46"/>
                </a:solidFill>
                <a:latin typeface="Aileron Heavy"/>
              </a:rPr>
              <a:t>HACKATONS REGIONALI DELLE STEM</a:t>
            </a:r>
            <a:endParaRPr lang="en-US" sz="6400" b="1" spc="389" dirty="0">
              <a:solidFill>
                <a:srgbClr val="4D4A46"/>
              </a:solidFill>
              <a:latin typeface="Aileron Heavy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457200" y="3619500"/>
            <a:ext cx="8678704" cy="76076"/>
          </a:xfrm>
          <a:prstGeom prst="rect">
            <a:avLst/>
          </a:prstGeom>
          <a:solidFill>
            <a:srgbClr val="FFC000"/>
          </a:solidFill>
        </p:spPr>
      </p:sp>
      <p:sp>
        <p:nvSpPr>
          <p:cNvPr id="6" name="CasellaDiTesto 5"/>
          <p:cNvSpPr txBox="1"/>
          <p:nvPr/>
        </p:nvSpPr>
        <p:spPr>
          <a:xfrm>
            <a:off x="11201400" y="8877300"/>
            <a:ext cx="6324600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300"/>
              </a:spcAft>
            </a:pPr>
            <a:r>
              <a:rPr lang="it-IT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SEZIONE PER L’ATTUAZIONE DELLE POLITICHE DI GENERE</a:t>
            </a:r>
          </a:p>
          <a:p>
            <a:pPr algn="just">
              <a:spcAft>
                <a:spcPts val="300"/>
              </a:spcAft>
            </a:pPr>
            <a:r>
              <a:rPr lang="it-IT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SEGRETERIA GENERALE DELLA PRESIDENZA - REGIONE PUGLIA</a:t>
            </a:r>
          </a:p>
        </p:txBody>
      </p:sp>
      <p:sp>
        <p:nvSpPr>
          <p:cNvPr id="2" name="Rettangolo 1"/>
          <p:cNvSpPr/>
          <p:nvPr/>
        </p:nvSpPr>
        <p:spPr>
          <a:xfrm>
            <a:off x="9399494" y="647700"/>
            <a:ext cx="86106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spc="102" dirty="0" smtClean="0">
                <a:solidFill>
                  <a:srgbClr val="4D4A46"/>
                </a:solidFill>
                <a:latin typeface="Aileron Heavy"/>
              </a:rPr>
              <a:t>L’evento 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finale sarà caratterizzato da </a:t>
            </a:r>
            <a:r>
              <a:rPr lang="it-IT" sz="3200" b="1" spc="102" dirty="0">
                <a:solidFill>
                  <a:srgbClr val="4D4A46"/>
                </a:solidFill>
                <a:latin typeface="Aileron Heavy"/>
              </a:rPr>
              <a:t>processi partecipativi 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e di </a:t>
            </a:r>
            <a:r>
              <a:rPr lang="it-IT" sz="3200" b="1" spc="102" dirty="0" err="1">
                <a:solidFill>
                  <a:srgbClr val="4D4A46"/>
                </a:solidFill>
                <a:latin typeface="Aileron Heavy"/>
              </a:rPr>
              <a:t>problem</a:t>
            </a:r>
            <a:r>
              <a:rPr lang="it-IT" sz="3200" b="1" spc="102" dirty="0">
                <a:solidFill>
                  <a:srgbClr val="4D4A46"/>
                </a:solidFill>
                <a:latin typeface="Aileron Heavy"/>
              </a:rPr>
              <a:t> </a:t>
            </a:r>
            <a:r>
              <a:rPr lang="it-IT" sz="3200" b="1" spc="102" dirty="0" err="1">
                <a:solidFill>
                  <a:srgbClr val="4D4A46"/>
                </a:solidFill>
                <a:latin typeface="Aileron Heavy"/>
              </a:rPr>
              <a:t>solving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, piuttosto che competitivi in senso stretto, attraverso l’organizzazione di </a:t>
            </a:r>
            <a:r>
              <a:rPr lang="it-IT" sz="3200" spc="102" dirty="0" err="1">
                <a:solidFill>
                  <a:srgbClr val="4D4A46"/>
                </a:solidFill>
                <a:latin typeface="Aileron Heavy"/>
              </a:rPr>
              <a:t>Hackathons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 regionali. </a:t>
            </a:r>
            <a:endParaRPr lang="it-IT" sz="3200" spc="102" dirty="0" smtClean="0">
              <a:solidFill>
                <a:srgbClr val="4D4A46"/>
              </a:solidFill>
              <a:latin typeface="Aileron Heavy"/>
            </a:endParaRPr>
          </a:p>
          <a:p>
            <a:r>
              <a:rPr lang="it-IT" sz="3200" spc="102" dirty="0" smtClean="0">
                <a:solidFill>
                  <a:srgbClr val="4D4A46"/>
                </a:solidFill>
                <a:latin typeface="Aileron Heavy"/>
              </a:rPr>
              <a:t>Le 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squadre potranno realizzare e presentare </a:t>
            </a:r>
            <a:r>
              <a:rPr lang="it-IT" sz="3200" b="1" spc="102" dirty="0" smtClean="0">
                <a:solidFill>
                  <a:srgbClr val="4D4A46"/>
                </a:solidFill>
                <a:latin typeface="Aileron Heavy"/>
              </a:rPr>
              <a:t>prodotti/percorsi </a:t>
            </a:r>
            <a:r>
              <a:rPr lang="it-IT" sz="3200" b="1" spc="102" dirty="0">
                <a:solidFill>
                  <a:srgbClr val="4D4A46"/>
                </a:solidFill>
                <a:latin typeface="Aileron Heavy"/>
              </a:rPr>
              <a:t>a valenza tecnico-scientifica, richiamando le competenze artistico-espressive 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sviluppate durante il percorso e scegliendo liberamente la modalità e la tipologia di presentazione, al fine di non limitare la propria creatività ed originalità. </a:t>
            </a:r>
          </a:p>
        </p:txBody>
      </p:sp>
    </p:spTree>
    <p:extLst>
      <p:ext uri="{BB962C8B-B14F-4D97-AF65-F5344CB8AC3E}">
        <p14:creationId xmlns:p14="http://schemas.microsoft.com/office/powerpoint/2010/main" val="182087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596153" y="788911"/>
            <a:ext cx="1013460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00"/>
              </a:lnSpc>
            </a:pPr>
            <a:r>
              <a:rPr lang="en-US" sz="6400" b="1" spc="389" dirty="0" smtClean="0">
                <a:solidFill>
                  <a:srgbClr val="4D4A46"/>
                </a:solidFill>
                <a:latin typeface="Aileron Heavy"/>
              </a:rPr>
              <a:t>CRONOPROGRAMMA</a:t>
            </a:r>
            <a:endParaRPr lang="en-US" sz="6400" b="1" spc="389" dirty="0">
              <a:solidFill>
                <a:srgbClr val="4D4A46"/>
              </a:solidFill>
              <a:latin typeface="Aileron Heavy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627529" y="2173906"/>
            <a:ext cx="8678704" cy="76076"/>
          </a:xfrm>
          <a:prstGeom prst="rect">
            <a:avLst/>
          </a:prstGeom>
          <a:solidFill>
            <a:srgbClr val="FFC000"/>
          </a:solidFill>
        </p:spPr>
      </p:sp>
      <p:sp>
        <p:nvSpPr>
          <p:cNvPr id="6" name="CasellaDiTesto 5"/>
          <p:cNvSpPr txBox="1"/>
          <p:nvPr/>
        </p:nvSpPr>
        <p:spPr>
          <a:xfrm>
            <a:off x="11201400" y="8877300"/>
            <a:ext cx="6324600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300"/>
              </a:spcAft>
            </a:pPr>
            <a:r>
              <a:rPr lang="it-IT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SEZIONE PER L’ATTUAZIONE DELLE POLITICHE DI GENERE</a:t>
            </a:r>
          </a:p>
          <a:p>
            <a:pPr algn="just">
              <a:spcAft>
                <a:spcPts val="300"/>
              </a:spcAft>
            </a:pPr>
            <a:r>
              <a:rPr lang="it-IT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SEGRETERIA GENERALE DELLA PRESIDENZA - REGIONE PUGLIA</a:t>
            </a:r>
          </a:p>
        </p:txBody>
      </p:sp>
      <p:sp>
        <p:nvSpPr>
          <p:cNvPr id="7" name="Rettangolo 6"/>
          <p:cNvSpPr/>
          <p:nvPr/>
        </p:nvSpPr>
        <p:spPr>
          <a:xfrm>
            <a:off x="627528" y="2705100"/>
            <a:ext cx="158316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 </a:t>
            </a:r>
            <a:r>
              <a:rPr lang="it-IT" sz="3200" spc="102" dirty="0" smtClean="0">
                <a:solidFill>
                  <a:srgbClr val="4D4A46"/>
                </a:solidFill>
                <a:latin typeface="Aileron Heavy"/>
              </a:rPr>
              <a:t>Costituzione 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delle reti di </a:t>
            </a:r>
            <a:r>
              <a:rPr lang="it-IT" sz="3200" spc="102" dirty="0" smtClean="0">
                <a:solidFill>
                  <a:srgbClr val="4D4A46"/>
                </a:solidFill>
                <a:latin typeface="Aileron Heavy"/>
              </a:rPr>
              <a:t>scuole - 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Novembre 2022 </a:t>
            </a:r>
            <a:endParaRPr lang="it-IT" sz="3200" spc="102" dirty="0" smtClean="0">
              <a:solidFill>
                <a:srgbClr val="4D4A46"/>
              </a:solidFill>
              <a:latin typeface="Aileron Heavy"/>
            </a:endParaRPr>
          </a:p>
          <a:p>
            <a:r>
              <a:rPr lang="it-IT" sz="3200" spc="102" dirty="0" smtClean="0">
                <a:solidFill>
                  <a:srgbClr val="4D4A46"/>
                </a:solidFill>
                <a:latin typeface="Aileron Heavy"/>
              </a:rPr>
              <a:t> 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Progetti formativi - Entro dicembre 2023 </a:t>
            </a:r>
          </a:p>
          <a:p>
            <a:r>
              <a:rPr lang="it-IT" sz="3200" spc="102" dirty="0" smtClean="0">
                <a:solidFill>
                  <a:srgbClr val="4D4A46"/>
                </a:solidFill>
                <a:latin typeface="Aileron Heavy"/>
              </a:rPr>
              <a:t> 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Realizzazione degli </a:t>
            </a:r>
            <a:r>
              <a:rPr lang="it-IT" sz="3200" spc="102" dirty="0" err="1">
                <a:solidFill>
                  <a:srgbClr val="4D4A46"/>
                </a:solidFill>
                <a:latin typeface="Aileron Heavy"/>
              </a:rPr>
              <a:t>Hackathons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 Regionali delle STEM - Febbraio 2024 </a:t>
            </a:r>
          </a:p>
          <a:p>
            <a:r>
              <a:rPr lang="it-IT" sz="3200" spc="102" dirty="0" smtClean="0">
                <a:solidFill>
                  <a:srgbClr val="4D4A46"/>
                </a:solidFill>
                <a:latin typeface="Aileron Heavy"/>
              </a:rPr>
              <a:t> 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Evento Premiazione - Marzo 2024 </a:t>
            </a:r>
          </a:p>
          <a:p>
            <a:r>
              <a:rPr lang="it-IT" sz="3200" spc="102" dirty="0" smtClean="0">
                <a:solidFill>
                  <a:srgbClr val="4D4A46"/>
                </a:solidFill>
                <a:latin typeface="Aileron Heavy"/>
              </a:rPr>
              <a:t> 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Rendicontazione </a:t>
            </a:r>
            <a:r>
              <a:rPr lang="it-IT" sz="3200" spc="102" dirty="0" smtClean="0">
                <a:solidFill>
                  <a:srgbClr val="4D4A46"/>
                </a:solidFill>
                <a:latin typeface="Aileron Heavy"/>
              </a:rPr>
              <a:t>- </a:t>
            </a:r>
            <a:r>
              <a:rPr lang="it-IT" sz="3200" spc="102" dirty="0">
                <a:solidFill>
                  <a:srgbClr val="4D4A46"/>
                </a:solidFill>
                <a:latin typeface="Aileron Heavy"/>
              </a:rPr>
              <a:t>Entro aprile 2024 </a:t>
            </a:r>
          </a:p>
        </p:txBody>
      </p:sp>
    </p:spTree>
    <p:extLst>
      <p:ext uri="{BB962C8B-B14F-4D97-AF65-F5344CB8AC3E}">
        <p14:creationId xmlns:p14="http://schemas.microsoft.com/office/powerpoint/2010/main" val="35431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oli">
  <a:themeElements>
    <a:clrScheme name="Essenziale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Angol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oli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259</TotalTime>
  <Words>858</Words>
  <Application>Microsoft Office PowerPoint</Application>
  <PresentationFormat>Personalizzato</PresentationFormat>
  <Paragraphs>112</Paragraphs>
  <Slides>15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5" baseType="lpstr">
      <vt:lpstr>Arial</vt:lpstr>
      <vt:lpstr>Tunga</vt:lpstr>
      <vt:lpstr>Wingdings</vt:lpstr>
      <vt:lpstr>Calibri</vt:lpstr>
      <vt:lpstr>Euro Script</vt:lpstr>
      <vt:lpstr>Aileron Heavy</vt:lpstr>
      <vt:lpstr>Franklin Gothic Book</vt:lpstr>
      <vt:lpstr>Franklin Gothic Medium</vt:lpstr>
      <vt:lpstr>Aileron Regular</vt:lpstr>
      <vt:lpstr>Angoli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Spazio alla scuola.</dc:title>
  <dc:creator>Tassielli</dc:creator>
  <cp:lastModifiedBy>Tiziana Mangarella</cp:lastModifiedBy>
  <cp:revision>32</cp:revision>
  <dcterms:created xsi:type="dcterms:W3CDTF">2006-08-16T00:00:00Z</dcterms:created>
  <dcterms:modified xsi:type="dcterms:W3CDTF">2022-10-19T08:24:07Z</dcterms:modified>
  <dc:identifier>DADpUeAxArQ</dc:identifier>
</cp:coreProperties>
</file>